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Open Sans Bold" panose="020B0604020202020204" charset="0"/>
      <p:regular r:id="rId32"/>
    </p:embeddedFont>
    <p:embeddedFont>
      <p:font typeface="Times New Roman MT" panose="020B0604020202020204" charset="0"/>
      <p:regular r:id="rId33"/>
    </p:embeddedFont>
    <p:embeddedFont>
      <p:font typeface="Calibri" panose="020F0502020204030204" pitchFamily="34" charset="0"/>
      <p:regular r:id="rId34"/>
      <p:bold r:id="rId35"/>
      <p:italic r:id="rId36"/>
      <p:boldItalic r:id="rId37"/>
    </p:embeddedFont>
    <p:embeddedFont>
      <p:font typeface="Body Grotesque Italics" panose="020B0604020202020204" charset="0"/>
      <p:regular r:id="rId38"/>
    </p:embeddedFont>
    <p:embeddedFont>
      <p:font typeface="Merriweather Bold" panose="020B0604020202020204" charset="0"/>
      <p:regular r:id="rId39"/>
    </p:embeddedFont>
    <p:embeddedFont>
      <p:font typeface="Open Sans" panose="020B0604020202020204" charset="0"/>
      <p:regular r:id="rId40"/>
    </p:embeddedFont>
    <p:embeddedFont>
      <p:font typeface="Calibri (MS)" panose="020B0604020202020204" charset="0"/>
      <p:regular r:id="rId41"/>
    </p:embeddedFont>
    <p:embeddedFont>
      <p:font typeface="Roboto" panose="020B0604020202020204" charset="0"/>
      <p:regular r:id="rId42"/>
    </p:embeddedFont>
    <p:embeddedFont>
      <p:font typeface="Calibri (MS) Bold" panose="020B0604020202020204" charset="0"/>
      <p:regular r:id="rId43"/>
    </p:embeddedFont>
    <p:embeddedFont>
      <p:font typeface="Merriweather" panose="020B0604020202020204" charset="0"/>
      <p:regular r:id="rId44"/>
    </p:embeddedFont>
    <p:embeddedFont>
      <p:font typeface="Times New Roman MT Bold" panose="020B0604020202020204" charset="0"/>
      <p:regular r:id="rId45"/>
    </p:embeddedFont>
    <p:embeddedFont>
      <p:font typeface="Montserrat"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23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542A8F"/>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92529" y="9603112"/>
            <a:ext cx="1630470" cy="281775"/>
            <a:chOff x="0" y="0"/>
            <a:chExt cx="429424" cy="74212"/>
          </a:xfrm>
        </p:grpSpPr>
        <p:sp>
          <p:nvSpPr>
            <p:cNvPr id="6" name="Freeform 6"/>
            <p:cNvSpPr/>
            <p:nvPr/>
          </p:nvSpPr>
          <p:spPr>
            <a:xfrm>
              <a:off x="0" y="0"/>
              <a:ext cx="429424" cy="74212"/>
            </a:xfrm>
            <a:custGeom>
              <a:avLst/>
              <a:gdLst/>
              <a:ahLst/>
              <a:cxnLst/>
              <a:rect l="l" t="t" r="r" b="b"/>
              <a:pathLst>
                <a:path w="429424" h="74212">
                  <a:moveTo>
                    <a:pt x="0" y="0"/>
                  </a:moveTo>
                  <a:lnTo>
                    <a:pt x="429424" y="0"/>
                  </a:lnTo>
                  <a:lnTo>
                    <a:pt x="429424" y="74212"/>
                  </a:lnTo>
                  <a:lnTo>
                    <a:pt x="0" y="74212"/>
                  </a:lnTo>
                  <a:close/>
                </a:path>
              </a:pathLst>
            </a:custGeom>
            <a:solidFill>
              <a:srgbClr val="542A8F"/>
            </a:solidFill>
          </p:spPr>
        </p:sp>
        <p:sp>
          <p:nvSpPr>
            <p:cNvPr id="7" name="TextBox 7"/>
            <p:cNvSpPr txBox="1"/>
            <p:nvPr/>
          </p:nvSpPr>
          <p:spPr>
            <a:xfrm>
              <a:off x="0" y="-47625"/>
              <a:ext cx="429424" cy="121837"/>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616820" y="3214"/>
            <a:ext cx="3014840" cy="2050971"/>
          </a:xfrm>
          <a:custGeom>
            <a:avLst/>
            <a:gdLst/>
            <a:ahLst/>
            <a:cxnLst/>
            <a:rect l="l" t="t" r="r" b="b"/>
            <a:pathLst>
              <a:path w="3014840" h="2050971">
                <a:moveTo>
                  <a:pt x="0" y="0"/>
                </a:moveTo>
                <a:lnTo>
                  <a:pt x="3014840" y="0"/>
                </a:lnTo>
                <a:lnTo>
                  <a:pt x="3014840" y="2050972"/>
                </a:lnTo>
                <a:lnTo>
                  <a:pt x="0" y="2050972"/>
                </a:lnTo>
                <a:lnTo>
                  <a:pt x="0" y="0"/>
                </a:lnTo>
                <a:close/>
              </a:path>
            </a:pathLst>
          </a:custGeom>
          <a:blipFill>
            <a:blip r:embed="rId3"/>
            <a:stretch>
              <a:fillRect/>
            </a:stretch>
          </a:blipFill>
        </p:spPr>
      </p:sp>
      <p:sp>
        <p:nvSpPr>
          <p:cNvPr id="9" name="Freeform 9"/>
          <p:cNvSpPr/>
          <p:nvPr/>
        </p:nvSpPr>
        <p:spPr>
          <a:xfrm>
            <a:off x="14900450" y="249738"/>
            <a:ext cx="2926871" cy="1832193"/>
          </a:xfrm>
          <a:custGeom>
            <a:avLst/>
            <a:gdLst/>
            <a:ahLst/>
            <a:cxnLst/>
            <a:rect l="l" t="t" r="r" b="b"/>
            <a:pathLst>
              <a:path w="2926871" h="1832193">
                <a:moveTo>
                  <a:pt x="0" y="0"/>
                </a:moveTo>
                <a:lnTo>
                  <a:pt x="2926871" y="0"/>
                </a:lnTo>
                <a:lnTo>
                  <a:pt x="2926871" y="1832193"/>
                </a:lnTo>
                <a:lnTo>
                  <a:pt x="0" y="1832193"/>
                </a:lnTo>
                <a:lnTo>
                  <a:pt x="0" y="0"/>
                </a:lnTo>
                <a:close/>
              </a:path>
            </a:pathLst>
          </a:custGeom>
          <a:blipFill>
            <a:blip r:embed="rId4"/>
            <a:stretch>
              <a:fillRect/>
            </a:stretch>
          </a:blipFill>
        </p:spPr>
      </p:sp>
      <p:grpSp>
        <p:nvGrpSpPr>
          <p:cNvPr id="10" name="Group 10"/>
          <p:cNvGrpSpPr/>
          <p:nvPr/>
        </p:nvGrpSpPr>
        <p:grpSpPr>
          <a:xfrm>
            <a:off x="2678230" y="3928682"/>
            <a:ext cx="12931540" cy="3965228"/>
            <a:chOff x="0" y="0"/>
            <a:chExt cx="17242054" cy="5286970"/>
          </a:xfrm>
        </p:grpSpPr>
        <p:sp>
          <p:nvSpPr>
            <p:cNvPr id="11" name="TextBox 11"/>
            <p:cNvSpPr txBox="1"/>
            <p:nvPr/>
          </p:nvSpPr>
          <p:spPr>
            <a:xfrm>
              <a:off x="5499929" y="4631659"/>
              <a:ext cx="6242195" cy="655311"/>
            </a:xfrm>
            <a:prstGeom prst="rect">
              <a:avLst/>
            </a:prstGeom>
          </p:spPr>
          <p:txBody>
            <a:bodyPr lIns="0" tIns="0" rIns="0" bIns="0" rtlCol="0" anchor="t">
              <a:spAutoFit/>
            </a:bodyPr>
            <a:lstStyle/>
            <a:p>
              <a:pPr algn="ctr">
                <a:lnSpc>
                  <a:spcPts val="4145"/>
                </a:lnSpc>
              </a:pPr>
              <a:endParaRPr/>
            </a:p>
          </p:txBody>
        </p:sp>
        <p:grpSp>
          <p:nvGrpSpPr>
            <p:cNvPr id="12" name="Group 12"/>
            <p:cNvGrpSpPr/>
            <p:nvPr/>
          </p:nvGrpSpPr>
          <p:grpSpPr>
            <a:xfrm>
              <a:off x="0" y="0"/>
              <a:ext cx="17242054" cy="3369038"/>
              <a:chOff x="0" y="0"/>
              <a:chExt cx="5841602" cy="1141429"/>
            </a:xfrm>
          </p:grpSpPr>
          <p:sp>
            <p:nvSpPr>
              <p:cNvPr id="13" name="Freeform 13"/>
              <p:cNvSpPr/>
              <p:nvPr/>
            </p:nvSpPr>
            <p:spPr>
              <a:xfrm>
                <a:off x="0" y="0"/>
                <a:ext cx="5841603" cy="1141429"/>
              </a:xfrm>
              <a:custGeom>
                <a:avLst/>
                <a:gdLst/>
                <a:ahLst/>
                <a:cxnLst/>
                <a:rect l="l" t="t" r="r" b="b"/>
                <a:pathLst>
                  <a:path w="5841603" h="1141429">
                    <a:moveTo>
                      <a:pt x="5717143" y="1141429"/>
                    </a:moveTo>
                    <a:lnTo>
                      <a:pt x="124460" y="1141429"/>
                    </a:lnTo>
                    <a:cubicBezTo>
                      <a:pt x="55880" y="1141429"/>
                      <a:pt x="0" y="1085549"/>
                      <a:pt x="0" y="1016969"/>
                    </a:cubicBezTo>
                    <a:lnTo>
                      <a:pt x="0" y="124460"/>
                    </a:lnTo>
                    <a:cubicBezTo>
                      <a:pt x="0" y="55880"/>
                      <a:pt x="55880" y="0"/>
                      <a:pt x="124460" y="0"/>
                    </a:cubicBezTo>
                    <a:lnTo>
                      <a:pt x="5717143" y="0"/>
                    </a:lnTo>
                    <a:cubicBezTo>
                      <a:pt x="5785722" y="0"/>
                      <a:pt x="5841603" y="55880"/>
                      <a:pt x="5841603" y="124460"/>
                    </a:cubicBezTo>
                    <a:lnTo>
                      <a:pt x="5841603" y="1016969"/>
                    </a:lnTo>
                    <a:cubicBezTo>
                      <a:pt x="5841603" y="1085549"/>
                      <a:pt x="5785722" y="1141429"/>
                      <a:pt x="5717143" y="1141429"/>
                    </a:cubicBezTo>
                    <a:close/>
                  </a:path>
                </a:pathLst>
              </a:custGeom>
              <a:solidFill>
                <a:srgbClr val="ECF0F3"/>
              </a:solidFill>
            </p:spPr>
          </p:sp>
        </p:grpSp>
        <p:sp>
          <p:nvSpPr>
            <p:cNvPr id="14" name="TextBox 14"/>
            <p:cNvSpPr txBox="1"/>
            <p:nvPr/>
          </p:nvSpPr>
          <p:spPr>
            <a:xfrm>
              <a:off x="8246" y="621397"/>
              <a:ext cx="17233808" cy="1575821"/>
            </a:xfrm>
            <a:prstGeom prst="rect">
              <a:avLst/>
            </a:prstGeom>
          </p:spPr>
          <p:txBody>
            <a:bodyPr lIns="0" tIns="0" rIns="0" bIns="0" rtlCol="0" anchor="t">
              <a:spAutoFit/>
            </a:bodyPr>
            <a:lstStyle/>
            <a:p>
              <a:pPr algn="ctr">
                <a:lnSpc>
                  <a:spcPts val="8372"/>
                </a:lnSpc>
              </a:pPr>
              <a:endParaRPr/>
            </a:p>
          </p:txBody>
        </p:sp>
      </p:grpSp>
      <p:sp>
        <p:nvSpPr>
          <p:cNvPr id="15" name="TextBox 15"/>
          <p:cNvSpPr txBox="1"/>
          <p:nvPr/>
        </p:nvSpPr>
        <p:spPr>
          <a:xfrm>
            <a:off x="5961221" y="438760"/>
            <a:ext cx="6365557" cy="1406524"/>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Université Chouaib Doukkali</a:t>
            </a:r>
          </a:p>
          <a:p>
            <a:pPr algn="ctr">
              <a:lnSpc>
                <a:spcPts val="2800"/>
              </a:lnSpc>
              <a:spcBef>
                <a:spcPct val="0"/>
              </a:spcBef>
            </a:pPr>
            <a:r>
              <a:rPr lang="en-US" sz="2000">
                <a:solidFill>
                  <a:srgbClr val="000000"/>
                </a:solidFill>
                <a:latin typeface="Open Sans"/>
                <a:ea typeface="Open Sans"/>
                <a:cs typeface="Open Sans"/>
                <a:sym typeface="Open Sans"/>
              </a:rPr>
              <a:t>École Nationale des Sciences Appliquées_El Jadida</a:t>
            </a:r>
          </a:p>
          <a:p>
            <a:pPr algn="ctr">
              <a:lnSpc>
                <a:spcPts val="2800"/>
              </a:lnSpc>
              <a:spcBef>
                <a:spcPct val="0"/>
              </a:spcBef>
            </a:pPr>
            <a:r>
              <a:rPr lang="en-US" sz="2000">
                <a:solidFill>
                  <a:srgbClr val="000000"/>
                </a:solidFill>
                <a:latin typeface="Open Sans"/>
                <a:ea typeface="Open Sans"/>
                <a:cs typeface="Open Sans"/>
                <a:sym typeface="Open Sans"/>
              </a:rPr>
              <a:t>Master Science Des Données Et Intelligence Artificielle</a:t>
            </a:r>
          </a:p>
          <a:p>
            <a:pPr algn="ctr">
              <a:lnSpc>
                <a:spcPts val="2800"/>
              </a:lnSpc>
              <a:spcBef>
                <a:spcPct val="0"/>
              </a:spcBef>
            </a:pPr>
            <a:r>
              <a:rPr lang="en-US" sz="2000">
                <a:solidFill>
                  <a:srgbClr val="000000"/>
                </a:solidFill>
                <a:latin typeface="Open Sans"/>
                <a:ea typeface="Open Sans"/>
                <a:cs typeface="Open Sans"/>
                <a:sym typeface="Open Sans"/>
              </a:rPr>
              <a:t>Module: Generative AI and Prompt Engineering</a:t>
            </a:r>
          </a:p>
        </p:txBody>
      </p:sp>
      <p:sp>
        <p:nvSpPr>
          <p:cNvPr id="16" name="TextBox 16"/>
          <p:cNvSpPr txBox="1"/>
          <p:nvPr/>
        </p:nvSpPr>
        <p:spPr>
          <a:xfrm>
            <a:off x="2478207" y="7827234"/>
            <a:ext cx="3230752" cy="1003046"/>
          </a:xfrm>
          <a:prstGeom prst="rect">
            <a:avLst/>
          </a:prstGeom>
        </p:spPr>
        <p:txBody>
          <a:bodyPr lIns="0" tIns="0" rIns="0" bIns="0" rtlCol="0" anchor="t">
            <a:spAutoFit/>
          </a:bodyPr>
          <a:lstStyle/>
          <a:p>
            <a:pPr algn="l">
              <a:lnSpc>
                <a:spcPts val="4039"/>
              </a:lnSpc>
            </a:pPr>
            <a:r>
              <a:rPr lang="en-US" sz="2885">
                <a:solidFill>
                  <a:srgbClr val="000000"/>
                </a:solidFill>
                <a:latin typeface="Roboto"/>
                <a:ea typeface="Roboto"/>
                <a:cs typeface="Roboto"/>
                <a:sym typeface="Roboto"/>
              </a:rPr>
              <a:t>NADA SABER</a:t>
            </a:r>
          </a:p>
          <a:p>
            <a:pPr algn="l">
              <a:lnSpc>
                <a:spcPts val="4039"/>
              </a:lnSpc>
            </a:pPr>
            <a:r>
              <a:rPr lang="en-US" sz="2885">
                <a:solidFill>
                  <a:srgbClr val="000000"/>
                </a:solidFill>
                <a:latin typeface="Roboto"/>
                <a:ea typeface="Roboto"/>
                <a:cs typeface="Roboto"/>
                <a:sym typeface="Roboto"/>
              </a:rPr>
              <a:t>SALMA LIDAME</a:t>
            </a:r>
          </a:p>
        </p:txBody>
      </p:sp>
      <p:sp>
        <p:nvSpPr>
          <p:cNvPr id="17" name="TextBox 17"/>
          <p:cNvSpPr txBox="1"/>
          <p:nvPr/>
        </p:nvSpPr>
        <p:spPr>
          <a:xfrm>
            <a:off x="1093516" y="7166881"/>
            <a:ext cx="3169427" cy="462980"/>
          </a:xfrm>
          <a:prstGeom prst="rect">
            <a:avLst/>
          </a:prstGeom>
        </p:spPr>
        <p:txBody>
          <a:bodyPr lIns="0" tIns="0" rIns="0" bIns="0" rtlCol="0" anchor="t">
            <a:spAutoFit/>
          </a:bodyPr>
          <a:lstStyle/>
          <a:p>
            <a:pPr algn="ctr">
              <a:lnSpc>
                <a:spcPts val="3881"/>
              </a:lnSpc>
              <a:spcBef>
                <a:spcPct val="0"/>
              </a:spcBef>
            </a:pPr>
            <a:r>
              <a:rPr lang="en-US" sz="2772">
                <a:solidFill>
                  <a:srgbClr val="000000"/>
                </a:solidFill>
                <a:latin typeface="Open Sans Bold"/>
                <a:ea typeface="Open Sans Bold"/>
                <a:cs typeface="Open Sans Bold"/>
                <a:sym typeface="Open Sans Bold"/>
              </a:rPr>
              <a:t>STUDENTS :</a:t>
            </a:r>
          </a:p>
        </p:txBody>
      </p:sp>
      <p:sp>
        <p:nvSpPr>
          <p:cNvPr id="18" name="TextBox 18"/>
          <p:cNvSpPr txBox="1"/>
          <p:nvPr/>
        </p:nvSpPr>
        <p:spPr>
          <a:xfrm>
            <a:off x="12326779" y="7166881"/>
            <a:ext cx="5741176" cy="462980"/>
          </a:xfrm>
          <a:prstGeom prst="rect">
            <a:avLst/>
          </a:prstGeom>
        </p:spPr>
        <p:txBody>
          <a:bodyPr lIns="0" tIns="0" rIns="0" bIns="0" rtlCol="0" anchor="t">
            <a:spAutoFit/>
          </a:bodyPr>
          <a:lstStyle/>
          <a:p>
            <a:pPr algn="ctr">
              <a:lnSpc>
                <a:spcPts val="3881"/>
              </a:lnSpc>
            </a:pPr>
            <a:r>
              <a:rPr lang="en-US" sz="2772">
                <a:solidFill>
                  <a:srgbClr val="000000"/>
                </a:solidFill>
                <a:latin typeface="Open Sans Bold"/>
                <a:ea typeface="Open Sans Bold"/>
                <a:cs typeface="Open Sans Bold"/>
                <a:sym typeface="Open Sans Bold"/>
              </a:rPr>
              <a:t>supervised by:</a:t>
            </a:r>
          </a:p>
        </p:txBody>
      </p:sp>
      <p:sp>
        <p:nvSpPr>
          <p:cNvPr id="19" name="TextBox 19"/>
          <p:cNvSpPr txBox="1"/>
          <p:nvPr/>
        </p:nvSpPr>
        <p:spPr>
          <a:xfrm>
            <a:off x="3257533" y="4208629"/>
            <a:ext cx="11772934" cy="1784017"/>
          </a:xfrm>
          <a:prstGeom prst="rect">
            <a:avLst/>
          </a:prstGeom>
        </p:spPr>
        <p:txBody>
          <a:bodyPr lIns="0" tIns="0" rIns="0" bIns="0" rtlCol="0" anchor="t">
            <a:spAutoFit/>
          </a:bodyPr>
          <a:lstStyle/>
          <a:p>
            <a:pPr algn="ctr">
              <a:lnSpc>
                <a:spcPts val="6073"/>
              </a:lnSpc>
            </a:pPr>
            <a:r>
              <a:rPr lang="en-US" sz="4338" b="1">
                <a:solidFill>
                  <a:srgbClr val="000000"/>
                </a:solidFill>
                <a:latin typeface="Merriweather Bold"/>
                <a:ea typeface="Merriweather Bold"/>
                <a:cs typeface="Merriweather Bold"/>
                <a:sym typeface="Merriweather Bold"/>
              </a:rPr>
              <a:t>LLM Security Research Project</a:t>
            </a:r>
          </a:p>
          <a:p>
            <a:pPr algn="ctr">
              <a:lnSpc>
                <a:spcPts val="4113"/>
              </a:lnSpc>
              <a:spcBef>
                <a:spcPct val="0"/>
              </a:spcBef>
            </a:pPr>
            <a:r>
              <a:rPr lang="en-US" sz="2938">
                <a:solidFill>
                  <a:srgbClr val="000000"/>
                </a:solidFill>
                <a:latin typeface="Montserrat"/>
                <a:ea typeface="Montserrat"/>
                <a:cs typeface="Montserrat"/>
                <a:sym typeface="Montserrat"/>
              </a:rPr>
              <a:t>Evaluating Vulnerabilities &amp; Defense Mechanisms in Large Language Models</a:t>
            </a:r>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a:t>
            </a:r>
          </a:p>
        </p:txBody>
      </p:sp>
      <p:sp>
        <p:nvSpPr>
          <p:cNvPr id="21" name="TextBox 21"/>
          <p:cNvSpPr txBox="1"/>
          <p:nvPr/>
        </p:nvSpPr>
        <p:spPr>
          <a:xfrm>
            <a:off x="13169751" y="7836759"/>
            <a:ext cx="4477674" cy="488696"/>
          </a:xfrm>
          <a:prstGeom prst="rect">
            <a:avLst/>
          </a:prstGeom>
        </p:spPr>
        <p:txBody>
          <a:bodyPr lIns="0" tIns="0" rIns="0" bIns="0" rtlCol="0" anchor="t">
            <a:spAutoFit/>
          </a:bodyPr>
          <a:lstStyle/>
          <a:p>
            <a:pPr algn="l">
              <a:lnSpc>
                <a:spcPts val="4039"/>
              </a:lnSpc>
            </a:pPr>
            <a:r>
              <a:rPr lang="en-US" sz="2885">
                <a:solidFill>
                  <a:srgbClr val="000000"/>
                </a:solidFill>
                <a:latin typeface="Open Sans"/>
                <a:ea typeface="Open Sans"/>
                <a:cs typeface="Open Sans"/>
                <a:sym typeface="Open Sans"/>
              </a:rPr>
              <a:t>PR. YOUNESS ABOUQORA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218753" y="2794417"/>
            <a:ext cx="15040547" cy="6102140"/>
          </a:xfrm>
          <a:custGeom>
            <a:avLst/>
            <a:gdLst/>
            <a:ahLst/>
            <a:cxnLst/>
            <a:rect l="l" t="t" r="r" b="b"/>
            <a:pathLst>
              <a:path w="15040547" h="6102140">
                <a:moveTo>
                  <a:pt x="0" y="0"/>
                </a:moveTo>
                <a:lnTo>
                  <a:pt x="15040547" y="0"/>
                </a:lnTo>
                <a:lnTo>
                  <a:pt x="15040547" y="6102140"/>
                </a:lnTo>
                <a:lnTo>
                  <a:pt x="0" y="6102140"/>
                </a:lnTo>
                <a:lnTo>
                  <a:pt x="0" y="0"/>
                </a:lnTo>
                <a:close/>
              </a:path>
            </a:pathLst>
          </a:custGeom>
          <a:blipFill>
            <a:blip r:embed="rId3"/>
            <a:stretch>
              <a:fillRect t="-3147" b="-3147"/>
            </a:stretch>
          </a:blipFill>
        </p:spPr>
      </p:sp>
      <p:sp>
        <p:nvSpPr>
          <p:cNvPr id="9" name="TextBox 9"/>
          <p:cNvSpPr txBox="1"/>
          <p:nvPr/>
        </p:nvSpPr>
        <p:spPr>
          <a:xfrm>
            <a:off x="5062123" y="388860"/>
            <a:ext cx="7299722"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Research Methodology</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28700" y="1067856"/>
            <a:ext cx="2969862" cy="2528806"/>
          </a:xfrm>
          <a:custGeom>
            <a:avLst/>
            <a:gdLst/>
            <a:ahLst/>
            <a:cxnLst/>
            <a:rect l="l" t="t" r="r" b="b"/>
            <a:pathLst>
              <a:path w="2969862" h="2528806">
                <a:moveTo>
                  <a:pt x="0" y="0"/>
                </a:moveTo>
                <a:lnTo>
                  <a:pt x="2969862" y="0"/>
                </a:lnTo>
                <a:lnTo>
                  <a:pt x="2969862" y="2528806"/>
                </a:lnTo>
                <a:lnTo>
                  <a:pt x="0" y="2528806"/>
                </a:lnTo>
                <a:lnTo>
                  <a:pt x="0" y="0"/>
                </a:lnTo>
                <a:close/>
              </a:path>
            </a:pathLst>
          </a:custGeom>
          <a:blipFill>
            <a:blip r:embed="rId3"/>
            <a:stretch>
              <a:fillRect l="-24281" t="-22643" r="-387413" b="-23835"/>
            </a:stretch>
          </a:blipFill>
        </p:spPr>
      </p:sp>
      <p:sp>
        <p:nvSpPr>
          <p:cNvPr id="9" name="TextBox 9"/>
          <p:cNvSpPr txBox="1"/>
          <p:nvPr/>
        </p:nvSpPr>
        <p:spPr>
          <a:xfrm>
            <a:off x="5487236" y="388860"/>
            <a:ext cx="6449496"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System Architecture</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
        <p:nvSpPr>
          <p:cNvPr id="11" name="Freeform 11"/>
          <p:cNvSpPr/>
          <p:nvPr/>
        </p:nvSpPr>
        <p:spPr>
          <a:xfrm>
            <a:off x="4229901" y="2602290"/>
            <a:ext cx="2847566" cy="2633109"/>
          </a:xfrm>
          <a:custGeom>
            <a:avLst/>
            <a:gdLst/>
            <a:ahLst/>
            <a:cxnLst/>
            <a:rect l="l" t="t" r="r" b="b"/>
            <a:pathLst>
              <a:path w="2847566" h="2633109">
                <a:moveTo>
                  <a:pt x="0" y="0"/>
                </a:moveTo>
                <a:lnTo>
                  <a:pt x="2847566" y="0"/>
                </a:lnTo>
                <a:lnTo>
                  <a:pt x="2847566" y="2633109"/>
                </a:lnTo>
                <a:lnTo>
                  <a:pt x="0" y="2633109"/>
                </a:lnTo>
                <a:lnTo>
                  <a:pt x="0" y="0"/>
                </a:lnTo>
                <a:close/>
              </a:path>
            </a:pathLst>
          </a:custGeom>
          <a:blipFill>
            <a:blip r:embed="rId3"/>
            <a:stretch>
              <a:fillRect l="-137103" t="-22643" r="-318578" b="-23835"/>
            </a:stretch>
          </a:blipFill>
        </p:spPr>
      </p:sp>
      <p:sp>
        <p:nvSpPr>
          <p:cNvPr id="12" name="Freeform 12"/>
          <p:cNvSpPr/>
          <p:nvPr/>
        </p:nvSpPr>
        <p:spPr>
          <a:xfrm>
            <a:off x="7209618" y="4052443"/>
            <a:ext cx="3004733" cy="2678700"/>
          </a:xfrm>
          <a:custGeom>
            <a:avLst/>
            <a:gdLst/>
            <a:ahLst/>
            <a:cxnLst/>
            <a:rect l="l" t="t" r="r" b="b"/>
            <a:pathLst>
              <a:path w="3004733" h="2678700">
                <a:moveTo>
                  <a:pt x="0" y="0"/>
                </a:moveTo>
                <a:lnTo>
                  <a:pt x="3004733" y="0"/>
                </a:lnTo>
                <a:lnTo>
                  <a:pt x="3004733" y="2678701"/>
                </a:lnTo>
                <a:lnTo>
                  <a:pt x="0" y="2678701"/>
                </a:lnTo>
                <a:lnTo>
                  <a:pt x="0" y="0"/>
                </a:lnTo>
                <a:close/>
              </a:path>
            </a:pathLst>
          </a:custGeom>
          <a:blipFill>
            <a:blip r:embed="rId3"/>
            <a:stretch>
              <a:fillRect l="-229690" t="-22643" r="-206045" b="-23835"/>
            </a:stretch>
          </a:blipFill>
        </p:spPr>
      </p:sp>
      <p:sp>
        <p:nvSpPr>
          <p:cNvPr id="13" name="Freeform 13"/>
          <p:cNvSpPr/>
          <p:nvPr/>
        </p:nvSpPr>
        <p:spPr>
          <a:xfrm>
            <a:off x="10306726" y="5564331"/>
            <a:ext cx="3260013" cy="2968979"/>
          </a:xfrm>
          <a:custGeom>
            <a:avLst/>
            <a:gdLst/>
            <a:ahLst/>
            <a:cxnLst/>
            <a:rect l="l" t="t" r="r" b="b"/>
            <a:pathLst>
              <a:path w="3260013" h="2968979">
                <a:moveTo>
                  <a:pt x="0" y="0"/>
                </a:moveTo>
                <a:lnTo>
                  <a:pt x="3260013" y="0"/>
                </a:lnTo>
                <a:lnTo>
                  <a:pt x="3260013" y="2968979"/>
                </a:lnTo>
                <a:lnTo>
                  <a:pt x="0" y="2968979"/>
                </a:lnTo>
                <a:lnTo>
                  <a:pt x="0" y="0"/>
                </a:lnTo>
                <a:close/>
              </a:path>
            </a:pathLst>
          </a:custGeom>
          <a:blipFill>
            <a:blip r:embed="rId3"/>
            <a:stretch>
              <a:fillRect l="-338117" t="-22643" r="-109175" b="-23835"/>
            </a:stretch>
          </a:blipFill>
        </p:spPr>
      </p:sp>
      <p:sp>
        <p:nvSpPr>
          <p:cNvPr id="14" name="Freeform 14"/>
          <p:cNvSpPr/>
          <p:nvPr/>
        </p:nvSpPr>
        <p:spPr>
          <a:xfrm>
            <a:off x="13812712" y="7048820"/>
            <a:ext cx="2988133" cy="2968773"/>
          </a:xfrm>
          <a:custGeom>
            <a:avLst/>
            <a:gdLst/>
            <a:ahLst/>
            <a:cxnLst/>
            <a:rect l="l" t="t" r="r" b="b"/>
            <a:pathLst>
              <a:path w="2988133" h="2968773">
                <a:moveTo>
                  <a:pt x="0" y="0"/>
                </a:moveTo>
                <a:lnTo>
                  <a:pt x="2988133" y="0"/>
                </a:lnTo>
                <a:lnTo>
                  <a:pt x="2988133" y="2968774"/>
                </a:lnTo>
                <a:lnTo>
                  <a:pt x="0" y="2968774"/>
                </a:lnTo>
                <a:lnTo>
                  <a:pt x="0" y="0"/>
                </a:lnTo>
                <a:close/>
              </a:path>
            </a:pathLst>
          </a:custGeom>
          <a:blipFill>
            <a:blip r:embed="rId3"/>
            <a:stretch>
              <a:fillRect l="-478179" t="-22643" r="-18868" b="-23835"/>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3951211" y="388860"/>
            <a:ext cx="9521547"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Baseline Vulnerability Results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12</a:t>
            </a:r>
          </a:p>
        </p:txBody>
      </p:sp>
      <p:grpSp>
        <p:nvGrpSpPr>
          <p:cNvPr id="10" name="Group 10"/>
          <p:cNvGrpSpPr/>
          <p:nvPr/>
        </p:nvGrpSpPr>
        <p:grpSpPr>
          <a:xfrm>
            <a:off x="2254542" y="1864995"/>
            <a:ext cx="13656899" cy="1097280"/>
            <a:chOff x="0" y="0"/>
            <a:chExt cx="18209199" cy="1463040"/>
          </a:xfrm>
        </p:grpSpPr>
        <p:sp>
          <p:nvSpPr>
            <p:cNvPr id="11" name="Freeform 11"/>
            <p:cNvSpPr/>
            <p:nvPr/>
          </p:nvSpPr>
          <p:spPr>
            <a:xfrm>
              <a:off x="0" y="0"/>
              <a:ext cx="18209199" cy="1463040"/>
            </a:xfrm>
            <a:custGeom>
              <a:avLst/>
              <a:gdLst/>
              <a:ahLst/>
              <a:cxnLst/>
              <a:rect l="l" t="t" r="r" b="b"/>
              <a:pathLst>
                <a:path w="18209199" h="1463040">
                  <a:moveTo>
                    <a:pt x="0" y="0"/>
                  </a:moveTo>
                  <a:lnTo>
                    <a:pt x="18209199" y="0"/>
                  </a:lnTo>
                  <a:lnTo>
                    <a:pt x="18209199" y="1463040"/>
                  </a:lnTo>
                  <a:lnTo>
                    <a:pt x="0" y="1463040"/>
                  </a:lnTo>
                  <a:close/>
                </a:path>
              </a:pathLst>
            </a:custGeom>
            <a:blipFill>
              <a:blip r:embed="rId3">
                <a:alphaModFix amt="0"/>
              </a:blip>
              <a:stretch>
                <a:fillRect t="-229285" r="-15162" b="-229285"/>
              </a:stretch>
            </a:blipFill>
          </p:spPr>
        </p:sp>
        <p:sp>
          <p:nvSpPr>
            <p:cNvPr id="12" name="TextBox 12"/>
            <p:cNvSpPr txBox="1"/>
            <p:nvPr/>
          </p:nvSpPr>
          <p:spPr>
            <a:xfrm>
              <a:off x="0" y="-57150"/>
              <a:ext cx="18209199" cy="1520190"/>
            </a:xfrm>
            <a:prstGeom prst="rect">
              <a:avLst/>
            </a:prstGeom>
          </p:spPr>
          <p:txBody>
            <a:bodyPr lIns="0" tIns="0" rIns="0" bIns="0" rtlCol="0" anchor="ctr"/>
            <a:lstStyle/>
            <a:p>
              <a:pPr algn="l">
                <a:lnSpc>
                  <a:spcPts val="3840"/>
                </a:lnSpc>
              </a:pPr>
              <a:r>
                <a:rPr lang="en-US" sz="3200" b="1">
                  <a:solidFill>
                    <a:srgbClr val="07111E"/>
                  </a:solidFill>
                  <a:latin typeface="Calibri (MS) Bold"/>
                  <a:ea typeface="Calibri (MS) Bold"/>
                  <a:cs typeface="Calibri (MS) Bold"/>
                  <a:sym typeface="Calibri (MS) Bold"/>
                </a:rPr>
                <a:t>⚠ CRITICAL FINDING: Baseline model is highly vulnerable to adversarial attacks</a:t>
              </a:r>
            </a:p>
          </p:txBody>
        </p:sp>
      </p:grpSp>
      <p:grpSp>
        <p:nvGrpSpPr>
          <p:cNvPr id="13" name="Group 13"/>
          <p:cNvGrpSpPr/>
          <p:nvPr/>
        </p:nvGrpSpPr>
        <p:grpSpPr>
          <a:xfrm>
            <a:off x="1764680" y="3619500"/>
            <a:ext cx="4851971" cy="2819400"/>
            <a:chOff x="0" y="0"/>
            <a:chExt cx="6469294" cy="3759200"/>
          </a:xfrm>
        </p:grpSpPr>
        <p:sp>
          <p:nvSpPr>
            <p:cNvPr id="14" name="Freeform 14"/>
            <p:cNvSpPr/>
            <p:nvPr/>
          </p:nvSpPr>
          <p:spPr>
            <a:xfrm>
              <a:off x="45817" y="50800"/>
              <a:ext cx="6377661" cy="3657600"/>
            </a:xfrm>
            <a:custGeom>
              <a:avLst/>
              <a:gdLst/>
              <a:ahLst/>
              <a:cxnLst/>
              <a:rect l="l" t="t" r="r" b="b"/>
              <a:pathLst>
                <a:path w="6377661" h="3657600">
                  <a:moveTo>
                    <a:pt x="0" y="0"/>
                  </a:moveTo>
                  <a:lnTo>
                    <a:pt x="6377661" y="0"/>
                  </a:lnTo>
                  <a:lnTo>
                    <a:pt x="6377661" y="3657600"/>
                  </a:lnTo>
                  <a:lnTo>
                    <a:pt x="0" y="3657600"/>
                  </a:lnTo>
                  <a:close/>
                </a:path>
              </a:pathLst>
            </a:custGeom>
            <a:solidFill>
              <a:srgbClr val="FFFFFF"/>
            </a:solidFill>
          </p:spPr>
        </p:sp>
        <p:sp>
          <p:nvSpPr>
            <p:cNvPr id="15" name="Freeform 15"/>
            <p:cNvSpPr/>
            <p:nvPr/>
          </p:nvSpPr>
          <p:spPr>
            <a:xfrm>
              <a:off x="0" y="0"/>
              <a:ext cx="6469294" cy="3759200"/>
            </a:xfrm>
            <a:custGeom>
              <a:avLst/>
              <a:gdLst/>
              <a:ahLst/>
              <a:cxnLst/>
              <a:rect l="l" t="t" r="r" b="b"/>
              <a:pathLst>
                <a:path w="6469294" h="3759200">
                  <a:moveTo>
                    <a:pt x="45817" y="0"/>
                  </a:moveTo>
                  <a:lnTo>
                    <a:pt x="6423478" y="0"/>
                  </a:lnTo>
                  <a:cubicBezTo>
                    <a:pt x="6448792" y="0"/>
                    <a:pt x="6469294" y="22733"/>
                    <a:pt x="6469294" y="50800"/>
                  </a:cubicBezTo>
                  <a:lnTo>
                    <a:pt x="6469294" y="3708400"/>
                  </a:lnTo>
                  <a:cubicBezTo>
                    <a:pt x="6469294" y="3736467"/>
                    <a:pt x="6448792" y="3759200"/>
                    <a:pt x="6423478" y="3759200"/>
                  </a:cubicBezTo>
                  <a:lnTo>
                    <a:pt x="45817" y="3759200"/>
                  </a:lnTo>
                  <a:cubicBezTo>
                    <a:pt x="20503" y="3759200"/>
                    <a:pt x="0" y="3736467"/>
                    <a:pt x="0" y="3708400"/>
                  </a:cubicBezTo>
                  <a:lnTo>
                    <a:pt x="0" y="50800"/>
                  </a:lnTo>
                  <a:cubicBezTo>
                    <a:pt x="0" y="22733"/>
                    <a:pt x="20503" y="0"/>
                    <a:pt x="45817" y="0"/>
                  </a:cubicBezTo>
                  <a:moveTo>
                    <a:pt x="45817" y="101600"/>
                  </a:moveTo>
                  <a:lnTo>
                    <a:pt x="45817" y="50800"/>
                  </a:lnTo>
                  <a:lnTo>
                    <a:pt x="91633" y="50800"/>
                  </a:lnTo>
                  <a:lnTo>
                    <a:pt x="91633" y="3708400"/>
                  </a:lnTo>
                  <a:lnTo>
                    <a:pt x="45817" y="3708400"/>
                  </a:lnTo>
                  <a:lnTo>
                    <a:pt x="45817" y="3657600"/>
                  </a:lnTo>
                  <a:lnTo>
                    <a:pt x="6423478" y="3657600"/>
                  </a:lnTo>
                  <a:lnTo>
                    <a:pt x="6423478" y="3708400"/>
                  </a:lnTo>
                  <a:lnTo>
                    <a:pt x="6377661" y="3708400"/>
                  </a:lnTo>
                  <a:lnTo>
                    <a:pt x="6377661" y="50800"/>
                  </a:lnTo>
                  <a:lnTo>
                    <a:pt x="6423478" y="50800"/>
                  </a:lnTo>
                  <a:lnTo>
                    <a:pt x="6423478" y="101600"/>
                  </a:lnTo>
                  <a:lnTo>
                    <a:pt x="45817" y="101600"/>
                  </a:lnTo>
                  <a:close/>
                </a:path>
              </a:pathLst>
            </a:custGeom>
            <a:solidFill>
              <a:srgbClr val="6699FF"/>
            </a:solidFill>
          </p:spPr>
        </p:sp>
      </p:grpSp>
      <p:grpSp>
        <p:nvGrpSpPr>
          <p:cNvPr id="16" name="Group 16"/>
          <p:cNvGrpSpPr/>
          <p:nvPr/>
        </p:nvGrpSpPr>
        <p:grpSpPr>
          <a:xfrm>
            <a:off x="2776171" y="3871213"/>
            <a:ext cx="4754880" cy="548640"/>
            <a:chOff x="0" y="0"/>
            <a:chExt cx="6339840" cy="731520"/>
          </a:xfrm>
        </p:grpSpPr>
        <p:sp>
          <p:nvSpPr>
            <p:cNvPr id="17" name="Freeform 17"/>
            <p:cNvSpPr/>
            <p:nvPr/>
          </p:nvSpPr>
          <p:spPr>
            <a:xfrm>
              <a:off x="0" y="0"/>
              <a:ext cx="6339840" cy="731520"/>
            </a:xfrm>
            <a:custGeom>
              <a:avLst/>
              <a:gdLst/>
              <a:ahLst/>
              <a:cxnLst/>
              <a:rect l="l" t="t" r="r" b="b"/>
              <a:pathLst>
                <a:path w="6339840" h="731520">
                  <a:moveTo>
                    <a:pt x="0" y="0"/>
                  </a:moveTo>
                  <a:lnTo>
                    <a:pt x="6339840" y="0"/>
                  </a:lnTo>
                  <a:lnTo>
                    <a:pt x="6339840" y="731520"/>
                  </a:lnTo>
                  <a:lnTo>
                    <a:pt x="0" y="731520"/>
                  </a:lnTo>
                  <a:close/>
                </a:path>
              </a:pathLst>
            </a:custGeom>
            <a:blipFill>
              <a:blip r:embed="rId3">
                <a:alphaModFix amt="0"/>
              </a:blip>
              <a:stretch>
                <a:fillRect t="-118870" b="-118870"/>
              </a:stretch>
            </a:blipFill>
          </p:spPr>
        </p:sp>
        <p:sp>
          <p:nvSpPr>
            <p:cNvPr id="18" name="TextBox 18"/>
            <p:cNvSpPr txBox="1"/>
            <p:nvPr/>
          </p:nvSpPr>
          <p:spPr>
            <a:xfrm>
              <a:off x="0" y="-38100"/>
              <a:ext cx="6339840" cy="769620"/>
            </a:xfrm>
            <a:prstGeom prst="rect">
              <a:avLst/>
            </a:prstGeom>
          </p:spPr>
          <p:txBody>
            <a:bodyPr lIns="0" tIns="0" rIns="0" bIns="0" rtlCol="0" anchor="ctr"/>
            <a:lstStyle/>
            <a:p>
              <a:pPr algn="l">
                <a:lnSpc>
                  <a:spcPts val="2879"/>
                </a:lnSpc>
              </a:pPr>
              <a:r>
                <a:rPr lang="en-US" sz="2400" b="1">
                  <a:solidFill>
                    <a:srgbClr val="542A8F"/>
                  </a:solidFill>
                  <a:latin typeface="Calibri (MS) Bold"/>
                  <a:ea typeface="Calibri (MS) Bold"/>
                  <a:cs typeface="Calibri (MS) Bold"/>
                  <a:sym typeface="Calibri (MS) Bold"/>
                </a:rPr>
                <a:t>Attack Success Rate</a:t>
              </a:r>
            </a:p>
          </p:txBody>
        </p:sp>
      </p:grpSp>
      <p:grpSp>
        <p:nvGrpSpPr>
          <p:cNvPr id="19" name="Group 19"/>
          <p:cNvGrpSpPr/>
          <p:nvPr/>
        </p:nvGrpSpPr>
        <p:grpSpPr>
          <a:xfrm>
            <a:off x="2671847" y="4206240"/>
            <a:ext cx="4288427" cy="1767334"/>
            <a:chOff x="0" y="0"/>
            <a:chExt cx="5717903" cy="2356445"/>
          </a:xfrm>
        </p:grpSpPr>
        <p:sp>
          <p:nvSpPr>
            <p:cNvPr id="20" name="Freeform 20"/>
            <p:cNvSpPr/>
            <p:nvPr/>
          </p:nvSpPr>
          <p:spPr>
            <a:xfrm>
              <a:off x="0" y="0"/>
              <a:ext cx="5717903" cy="2356445"/>
            </a:xfrm>
            <a:custGeom>
              <a:avLst/>
              <a:gdLst/>
              <a:ahLst/>
              <a:cxnLst/>
              <a:rect l="l" t="t" r="r" b="b"/>
              <a:pathLst>
                <a:path w="5717903" h="2356445">
                  <a:moveTo>
                    <a:pt x="0" y="0"/>
                  </a:moveTo>
                  <a:lnTo>
                    <a:pt x="5717903" y="0"/>
                  </a:lnTo>
                  <a:lnTo>
                    <a:pt x="5717903" y="2356445"/>
                  </a:lnTo>
                  <a:lnTo>
                    <a:pt x="0" y="2356445"/>
                  </a:lnTo>
                  <a:close/>
                </a:path>
              </a:pathLst>
            </a:custGeom>
            <a:blipFill>
              <a:blip r:embed="rId3">
                <a:alphaModFix amt="0"/>
              </a:blip>
              <a:stretch>
                <a:fillRect t="-26553" r="-10877" b="21707"/>
              </a:stretch>
            </a:blipFill>
          </p:spPr>
        </p:sp>
        <p:sp>
          <p:nvSpPr>
            <p:cNvPr id="21" name="TextBox 21"/>
            <p:cNvSpPr txBox="1"/>
            <p:nvPr/>
          </p:nvSpPr>
          <p:spPr>
            <a:xfrm>
              <a:off x="0" y="-171450"/>
              <a:ext cx="5717903" cy="2527895"/>
            </a:xfrm>
            <a:prstGeom prst="rect">
              <a:avLst/>
            </a:prstGeom>
          </p:spPr>
          <p:txBody>
            <a:bodyPr lIns="0" tIns="0" rIns="0" bIns="0" rtlCol="0" anchor="ctr"/>
            <a:lstStyle/>
            <a:p>
              <a:pPr algn="l">
                <a:lnSpc>
                  <a:spcPts val="10560"/>
                </a:lnSpc>
              </a:pPr>
              <a:r>
                <a:rPr lang="en-US" sz="8800" b="1">
                  <a:solidFill>
                    <a:srgbClr val="542A8F"/>
                  </a:solidFill>
                  <a:latin typeface="Calibri (MS) Bold"/>
                  <a:ea typeface="Calibri (MS) Bold"/>
                  <a:cs typeface="Calibri (MS) Bold"/>
                  <a:sym typeface="Calibri (MS) Bold"/>
                </a:rPr>
                <a:t>85.6%</a:t>
              </a:r>
            </a:p>
          </p:txBody>
        </p:sp>
      </p:grpSp>
      <p:grpSp>
        <p:nvGrpSpPr>
          <p:cNvPr id="22" name="Group 22"/>
          <p:cNvGrpSpPr/>
          <p:nvPr/>
        </p:nvGrpSpPr>
        <p:grpSpPr>
          <a:xfrm>
            <a:off x="2671847" y="5776488"/>
            <a:ext cx="3416162" cy="394173"/>
            <a:chOff x="0" y="0"/>
            <a:chExt cx="6339840" cy="731520"/>
          </a:xfrm>
        </p:grpSpPr>
        <p:sp>
          <p:nvSpPr>
            <p:cNvPr id="23" name="Freeform 23"/>
            <p:cNvSpPr/>
            <p:nvPr/>
          </p:nvSpPr>
          <p:spPr>
            <a:xfrm>
              <a:off x="0" y="0"/>
              <a:ext cx="6339840" cy="731520"/>
            </a:xfrm>
            <a:custGeom>
              <a:avLst/>
              <a:gdLst/>
              <a:ahLst/>
              <a:cxnLst/>
              <a:rect l="l" t="t" r="r" b="b"/>
              <a:pathLst>
                <a:path w="6339840" h="731520">
                  <a:moveTo>
                    <a:pt x="0" y="0"/>
                  </a:moveTo>
                  <a:lnTo>
                    <a:pt x="6339840" y="0"/>
                  </a:lnTo>
                  <a:lnTo>
                    <a:pt x="6339840" y="731520"/>
                  </a:lnTo>
                  <a:lnTo>
                    <a:pt x="0" y="731520"/>
                  </a:lnTo>
                  <a:close/>
                </a:path>
              </a:pathLst>
            </a:custGeom>
            <a:blipFill>
              <a:blip r:embed="rId3">
                <a:alphaModFix amt="0"/>
              </a:blip>
              <a:stretch>
                <a:fillRect t="-118870" b="-118870"/>
              </a:stretch>
            </a:blipFill>
          </p:spPr>
        </p:sp>
        <p:sp>
          <p:nvSpPr>
            <p:cNvPr id="24" name="TextBox 24"/>
            <p:cNvSpPr txBox="1"/>
            <p:nvPr/>
          </p:nvSpPr>
          <p:spPr>
            <a:xfrm>
              <a:off x="0" y="-38100"/>
              <a:ext cx="6339840" cy="769620"/>
            </a:xfrm>
            <a:prstGeom prst="rect">
              <a:avLst/>
            </a:prstGeom>
          </p:spPr>
          <p:txBody>
            <a:bodyPr lIns="0" tIns="0" rIns="0" bIns="0" rtlCol="0" anchor="ctr"/>
            <a:lstStyle/>
            <a:p>
              <a:pPr algn="l">
                <a:lnSpc>
                  <a:spcPts val="2400"/>
                </a:lnSpc>
              </a:pPr>
              <a:r>
                <a:rPr lang="en-US" sz="2000">
                  <a:solidFill>
                    <a:srgbClr val="542A8F"/>
                  </a:solidFill>
                  <a:latin typeface="Calibri (MS)"/>
                  <a:ea typeface="Calibri (MS)"/>
                  <a:cs typeface="Calibri (MS)"/>
                  <a:sym typeface="Calibri (MS)"/>
                </a:rPr>
                <a:t>214/250 attacks succeeded</a:t>
              </a:r>
            </a:p>
          </p:txBody>
        </p:sp>
      </p:grpSp>
      <p:pic>
        <p:nvPicPr>
          <p:cNvPr id="25" name="Picture 25"/>
          <p:cNvPicPr>
            <a:picLocks noChangeAspect="1"/>
          </p:cNvPicPr>
          <p:nvPr/>
        </p:nvPicPr>
        <p:blipFill>
          <a:blip r:embed="rId4"/>
          <a:stretch>
            <a:fillRect/>
          </a:stretch>
        </p:blipFill>
        <p:spPr>
          <a:xfrm>
            <a:off x="330648" y="5252518"/>
            <a:ext cx="17208390" cy="5904635"/>
          </a:xfrm>
          <a:prstGeom prst="rect">
            <a:avLst/>
          </a:prstGeom>
        </p:spPr>
      </p:pic>
      <p:grpSp>
        <p:nvGrpSpPr>
          <p:cNvPr id="26" name="Group 26"/>
          <p:cNvGrpSpPr/>
          <p:nvPr/>
        </p:nvGrpSpPr>
        <p:grpSpPr>
          <a:xfrm>
            <a:off x="6960275" y="3619500"/>
            <a:ext cx="4851971" cy="2819400"/>
            <a:chOff x="0" y="0"/>
            <a:chExt cx="6469294" cy="3759200"/>
          </a:xfrm>
        </p:grpSpPr>
        <p:sp>
          <p:nvSpPr>
            <p:cNvPr id="27" name="Freeform 27"/>
            <p:cNvSpPr/>
            <p:nvPr/>
          </p:nvSpPr>
          <p:spPr>
            <a:xfrm>
              <a:off x="45817" y="50800"/>
              <a:ext cx="6377661" cy="3657600"/>
            </a:xfrm>
            <a:custGeom>
              <a:avLst/>
              <a:gdLst/>
              <a:ahLst/>
              <a:cxnLst/>
              <a:rect l="l" t="t" r="r" b="b"/>
              <a:pathLst>
                <a:path w="6377661" h="3657600">
                  <a:moveTo>
                    <a:pt x="0" y="0"/>
                  </a:moveTo>
                  <a:lnTo>
                    <a:pt x="6377661" y="0"/>
                  </a:lnTo>
                  <a:lnTo>
                    <a:pt x="6377661" y="3657600"/>
                  </a:lnTo>
                  <a:lnTo>
                    <a:pt x="0" y="3657600"/>
                  </a:lnTo>
                  <a:close/>
                </a:path>
              </a:pathLst>
            </a:custGeom>
            <a:solidFill>
              <a:srgbClr val="FFFFFF"/>
            </a:solidFill>
          </p:spPr>
        </p:sp>
        <p:sp>
          <p:nvSpPr>
            <p:cNvPr id="28" name="Freeform 28"/>
            <p:cNvSpPr/>
            <p:nvPr/>
          </p:nvSpPr>
          <p:spPr>
            <a:xfrm>
              <a:off x="0" y="0"/>
              <a:ext cx="6469294" cy="3759200"/>
            </a:xfrm>
            <a:custGeom>
              <a:avLst/>
              <a:gdLst/>
              <a:ahLst/>
              <a:cxnLst/>
              <a:rect l="l" t="t" r="r" b="b"/>
              <a:pathLst>
                <a:path w="6469294" h="3759200">
                  <a:moveTo>
                    <a:pt x="45817" y="0"/>
                  </a:moveTo>
                  <a:lnTo>
                    <a:pt x="6423478" y="0"/>
                  </a:lnTo>
                  <a:cubicBezTo>
                    <a:pt x="6448792" y="0"/>
                    <a:pt x="6469294" y="22733"/>
                    <a:pt x="6469294" y="50800"/>
                  </a:cubicBezTo>
                  <a:lnTo>
                    <a:pt x="6469294" y="3708400"/>
                  </a:lnTo>
                  <a:cubicBezTo>
                    <a:pt x="6469294" y="3736467"/>
                    <a:pt x="6448792" y="3759200"/>
                    <a:pt x="6423478" y="3759200"/>
                  </a:cubicBezTo>
                  <a:lnTo>
                    <a:pt x="45817" y="3759200"/>
                  </a:lnTo>
                  <a:cubicBezTo>
                    <a:pt x="20503" y="3759200"/>
                    <a:pt x="0" y="3736467"/>
                    <a:pt x="0" y="3708400"/>
                  </a:cubicBezTo>
                  <a:lnTo>
                    <a:pt x="0" y="50800"/>
                  </a:lnTo>
                  <a:cubicBezTo>
                    <a:pt x="0" y="22733"/>
                    <a:pt x="20503" y="0"/>
                    <a:pt x="45817" y="0"/>
                  </a:cubicBezTo>
                  <a:moveTo>
                    <a:pt x="45817" y="101600"/>
                  </a:moveTo>
                  <a:lnTo>
                    <a:pt x="45817" y="50800"/>
                  </a:lnTo>
                  <a:lnTo>
                    <a:pt x="91633" y="50800"/>
                  </a:lnTo>
                  <a:lnTo>
                    <a:pt x="91633" y="3708400"/>
                  </a:lnTo>
                  <a:lnTo>
                    <a:pt x="45817" y="3708400"/>
                  </a:lnTo>
                  <a:lnTo>
                    <a:pt x="45817" y="3657600"/>
                  </a:lnTo>
                  <a:lnTo>
                    <a:pt x="6423478" y="3657600"/>
                  </a:lnTo>
                  <a:lnTo>
                    <a:pt x="6423478" y="3708400"/>
                  </a:lnTo>
                  <a:lnTo>
                    <a:pt x="6377661" y="3708400"/>
                  </a:lnTo>
                  <a:lnTo>
                    <a:pt x="6377661" y="50800"/>
                  </a:lnTo>
                  <a:lnTo>
                    <a:pt x="6423478" y="50800"/>
                  </a:lnTo>
                  <a:lnTo>
                    <a:pt x="6423478" y="101600"/>
                  </a:lnTo>
                  <a:lnTo>
                    <a:pt x="45817" y="101600"/>
                  </a:lnTo>
                  <a:close/>
                </a:path>
              </a:pathLst>
            </a:custGeom>
            <a:solidFill>
              <a:srgbClr val="30459C"/>
            </a:solidFill>
          </p:spPr>
        </p:sp>
      </p:grpSp>
      <p:grpSp>
        <p:nvGrpSpPr>
          <p:cNvPr id="29" name="Group 29"/>
          <p:cNvGrpSpPr/>
          <p:nvPr/>
        </p:nvGrpSpPr>
        <p:grpSpPr>
          <a:xfrm>
            <a:off x="8196362" y="3871213"/>
            <a:ext cx="4754880" cy="548640"/>
            <a:chOff x="0" y="0"/>
            <a:chExt cx="6339840" cy="731520"/>
          </a:xfrm>
        </p:grpSpPr>
        <p:sp>
          <p:nvSpPr>
            <p:cNvPr id="30" name="Freeform 30"/>
            <p:cNvSpPr/>
            <p:nvPr/>
          </p:nvSpPr>
          <p:spPr>
            <a:xfrm>
              <a:off x="0" y="0"/>
              <a:ext cx="6339840" cy="731520"/>
            </a:xfrm>
            <a:custGeom>
              <a:avLst/>
              <a:gdLst/>
              <a:ahLst/>
              <a:cxnLst/>
              <a:rect l="l" t="t" r="r" b="b"/>
              <a:pathLst>
                <a:path w="6339840" h="731520">
                  <a:moveTo>
                    <a:pt x="0" y="0"/>
                  </a:moveTo>
                  <a:lnTo>
                    <a:pt x="6339840" y="0"/>
                  </a:lnTo>
                  <a:lnTo>
                    <a:pt x="6339840" y="731520"/>
                  </a:lnTo>
                  <a:lnTo>
                    <a:pt x="0" y="731520"/>
                  </a:lnTo>
                  <a:close/>
                </a:path>
              </a:pathLst>
            </a:custGeom>
            <a:blipFill>
              <a:blip r:embed="rId3">
                <a:alphaModFix amt="0"/>
              </a:blip>
              <a:stretch>
                <a:fillRect t="-118870" b="-118870"/>
              </a:stretch>
            </a:blipFill>
          </p:spPr>
        </p:sp>
        <p:sp>
          <p:nvSpPr>
            <p:cNvPr id="31" name="TextBox 31"/>
            <p:cNvSpPr txBox="1"/>
            <p:nvPr/>
          </p:nvSpPr>
          <p:spPr>
            <a:xfrm>
              <a:off x="0" y="-38100"/>
              <a:ext cx="6339840" cy="769620"/>
            </a:xfrm>
            <a:prstGeom prst="rect">
              <a:avLst/>
            </a:prstGeom>
          </p:spPr>
          <p:txBody>
            <a:bodyPr lIns="0" tIns="0" rIns="0" bIns="0" rtlCol="0" anchor="ctr"/>
            <a:lstStyle/>
            <a:p>
              <a:pPr algn="l">
                <a:lnSpc>
                  <a:spcPts val="2879"/>
                </a:lnSpc>
              </a:pPr>
              <a:r>
                <a:rPr lang="en-US" sz="2400" b="1">
                  <a:solidFill>
                    <a:srgbClr val="30459C"/>
                  </a:solidFill>
                  <a:latin typeface="Calibri (MS) Bold"/>
                  <a:ea typeface="Calibri (MS) Bold"/>
                  <a:cs typeface="Calibri (MS) Bold"/>
                  <a:sym typeface="Calibri (MS) Bold"/>
                </a:rPr>
                <a:t>Refusal Accuracy</a:t>
              </a:r>
            </a:p>
          </p:txBody>
        </p:sp>
      </p:grpSp>
      <p:grpSp>
        <p:nvGrpSpPr>
          <p:cNvPr id="32" name="Group 32"/>
          <p:cNvGrpSpPr/>
          <p:nvPr/>
        </p:nvGrpSpPr>
        <p:grpSpPr>
          <a:xfrm>
            <a:off x="7759651" y="4259833"/>
            <a:ext cx="4288427" cy="1767334"/>
            <a:chOff x="0" y="0"/>
            <a:chExt cx="5717903" cy="2356445"/>
          </a:xfrm>
        </p:grpSpPr>
        <p:sp>
          <p:nvSpPr>
            <p:cNvPr id="33" name="Freeform 33"/>
            <p:cNvSpPr/>
            <p:nvPr/>
          </p:nvSpPr>
          <p:spPr>
            <a:xfrm>
              <a:off x="0" y="0"/>
              <a:ext cx="5717903" cy="2356445"/>
            </a:xfrm>
            <a:custGeom>
              <a:avLst/>
              <a:gdLst/>
              <a:ahLst/>
              <a:cxnLst/>
              <a:rect l="l" t="t" r="r" b="b"/>
              <a:pathLst>
                <a:path w="5717903" h="2356445">
                  <a:moveTo>
                    <a:pt x="0" y="0"/>
                  </a:moveTo>
                  <a:lnTo>
                    <a:pt x="5717903" y="0"/>
                  </a:lnTo>
                  <a:lnTo>
                    <a:pt x="5717903" y="2356445"/>
                  </a:lnTo>
                  <a:lnTo>
                    <a:pt x="0" y="2356445"/>
                  </a:lnTo>
                  <a:close/>
                </a:path>
              </a:pathLst>
            </a:custGeom>
            <a:blipFill>
              <a:blip r:embed="rId3">
                <a:alphaModFix amt="0"/>
              </a:blip>
              <a:stretch>
                <a:fillRect t="-26553" r="-10877" b="21707"/>
              </a:stretch>
            </a:blipFill>
          </p:spPr>
        </p:sp>
        <p:sp>
          <p:nvSpPr>
            <p:cNvPr id="34" name="TextBox 34"/>
            <p:cNvSpPr txBox="1"/>
            <p:nvPr/>
          </p:nvSpPr>
          <p:spPr>
            <a:xfrm>
              <a:off x="0" y="-171450"/>
              <a:ext cx="5717903" cy="2527895"/>
            </a:xfrm>
            <a:prstGeom prst="rect">
              <a:avLst/>
            </a:prstGeom>
          </p:spPr>
          <p:txBody>
            <a:bodyPr lIns="0" tIns="0" rIns="0" bIns="0" rtlCol="0" anchor="ctr"/>
            <a:lstStyle/>
            <a:p>
              <a:pPr algn="l">
                <a:lnSpc>
                  <a:spcPts val="10560"/>
                </a:lnSpc>
              </a:pPr>
              <a:r>
                <a:rPr lang="en-US" sz="8800" b="1">
                  <a:solidFill>
                    <a:srgbClr val="30459C"/>
                  </a:solidFill>
                  <a:latin typeface="Calibri (MS) Bold"/>
                  <a:ea typeface="Calibri (MS) Bold"/>
                  <a:cs typeface="Calibri (MS) Bold"/>
                  <a:sym typeface="Calibri (MS) Bold"/>
                </a:rPr>
                <a:t>14.4%</a:t>
              </a:r>
            </a:p>
          </p:txBody>
        </p:sp>
      </p:grpSp>
      <p:grpSp>
        <p:nvGrpSpPr>
          <p:cNvPr id="35" name="Group 35"/>
          <p:cNvGrpSpPr/>
          <p:nvPr/>
        </p:nvGrpSpPr>
        <p:grpSpPr>
          <a:xfrm>
            <a:off x="12155869" y="3619500"/>
            <a:ext cx="4851971" cy="2819400"/>
            <a:chOff x="0" y="0"/>
            <a:chExt cx="6469294" cy="3759200"/>
          </a:xfrm>
        </p:grpSpPr>
        <p:sp>
          <p:nvSpPr>
            <p:cNvPr id="36" name="Freeform 36"/>
            <p:cNvSpPr/>
            <p:nvPr/>
          </p:nvSpPr>
          <p:spPr>
            <a:xfrm>
              <a:off x="45817" y="50800"/>
              <a:ext cx="6377661" cy="3657600"/>
            </a:xfrm>
            <a:custGeom>
              <a:avLst/>
              <a:gdLst/>
              <a:ahLst/>
              <a:cxnLst/>
              <a:rect l="l" t="t" r="r" b="b"/>
              <a:pathLst>
                <a:path w="6377661" h="3657600">
                  <a:moveTo>
                    <a:pt x="0" y="0"/>
                  </a:moveTo>
                  <a:lnTo>
                    <a:pt x="6377661" y="0"/>
                  </a:lnTo>
                  <a:lnTo>
                    <a:pt x="6377661" y="3657600"/>
                  </a:lnTo>
                  <a:lnTo>
                    <a:pt x="0" y="3657600"/>
                  </a:lnTo>
                  <a:close/>
                </a:path>
              </a:pathLst>
            </a:custGeom>
            <a:solidFill>
              <a:srgbClr val="FFFFFF"/>
            </a:solidFill>
          </p:spPr>
        </p:sp>
        <p:sp>
          <p:nvSpPr>
            <p:cNvPr id="37" name="Freeform 37"/>
            <p:cNvSpPr/>
            <p:nvPr/>
          </p:nvSpPr>
          <p:spPr>
            <a:xfrm>
              <a:off x="0" y="0"/>
              <a:ext cx="6469294" cy="3759200"/>
            </a:xfrm>
            <a:custGeom>
              <a:avLst/>
              <a:gdLst/>
              <a:ahLst/>
              <a:cxnLst/>
              <a:rect l="l" t="t" r="r" b="b"/>
              <a:pathLst>
                <a:path w="6469294" h="3759200">
                  <a:moveTo>
                    <a:pt x="45817" y="0"/>
                  </a:moveTo>
                  <a:lnTo>
                    <a:pt x="6423478" y="0"/>
                  </a:lnTo>
                  <a:cubicBezTo>
                    <a:pt x="6448792" y="0"/>
                    <a:pt x="6469294" y="22733"/>
                    <a:pt x="6469294" y="50800"/>
                  </a:cubicBezTo>
                  <a:lnTo>
                    <a:pt x="6469294" y="3708400"/>
                  </a:lnTo>
                  <a:cubicBezTo>
                    <a:pt x="6469294" y="3736467"/>
                    <a:pt x="6448792" y="3759200"/>
                    <a:pt x="6423478" y="3759200"/>
                  </a:cubicBezTo>
                  <a:lnTo>
                    <a:pt x="45817" y="3759200"/>
                  </a:lnTo>
                  <a:cubicBezTo>
                    <a:pt x="20503" y="3759200"/>
                    <a:pt x="0" y="3736467"/>
                    <a:pt x="0" y="3708400"/>
                  </a:cubicBezTo>
                  <a:lnTo>
                    <a:pt x="0" y="50800"/>
                  </a:lnTo>
                  <a:cubicBezTo>
                    <a:pt x="0" y="22733"/>
                    <a:pt x="20503" y="0"/>
                    <a:pt x="45817" y="0"/>
                  </a:cubicBezTo>
                  <a:moveTo>
                    <a:pt x="45817" y="101600"/>
                  </a:moveTo>
                  <a:lnTo>
                    <a:pt x="45817" y="50800"/>
                  </a:lnTo>
                  <a:lnTo>
                    <a:pt x="91633" y="50800"/>
                  </a:lnTo>
                  <a:lnTo>
                    <a:pt x="91633" y="3708400"/>
                  </a:lnTo>
                  <a:lnTo>
                    <a:pt x="45817" y="3708400"/>
                  </a:lnTo>
                  <a:lnTo>
                    <a:pt x="45817" y="3657600"/>
                  </a:lnTo>
                  <a:lnTo>
                    <a:pt x="6423478" y="3657600"/>
                  </a:lnTo>
                  <a:lnTo>
                    <a:pt x="6423478" y="3708400"/>
                  </a:lnTo>
                  <a:lnTo>
                    <a:pt x="6377661" y="3708400"/>
                  </a:lnTo>
                  <a:lnTo>
                    <a:pt x="6377661" y="50800"/>
                  </a:lnTo>
                  <a:lnTo>
                    <a:pt x="6423478" y="50800"/>
                  </a:lnTo>
                  <a:lnTo>
                    <a:pt x="6423478" y="101600"/>
                  </a:lnTo>
                  <a:lnTo>
                    <a:pt x="45817" y="101600"/>
                  </a:lnTo>
                  <a:close/>
                </a:path>
              </a:pathLst>
            </a:custGeom>
            <a:solidFill>
              <a:srgbClr val="64748B"/>
            </a:solidFill>
          </p:spPr>
        </p:sp>
      </p:grpSp>
      <p:grpSp>
        <p:nvGrpSpPr>
          <p:cNvPr id="38" name="Group 38"/>
          <p:cNvGrpSpPr/>
          <p:nvPr/>
        </p:nvGrpSpPr>
        <p:grpSpPr>
          <a:xfrm>
            <a:off x="13267018" y="3931920"/>
            <a:ext cx="3992282" cy="548640"/>
            <a:chOff x="0" y="0"/>
            <a:chExt cx="5323043" cy="731520"/>
          </a:xfrm>
        </p:grpSpPr>
        <p:sp>
          <p:nvSpPr>
            <p:cNvPr id="39" name="Freeform 39"/>
            <p:cNvSpPr/>
            <p:nvPr/>
          </p:nvSpPr>
          <p:spPr>
            <a:xfrm>
              <a:off x="0" y="0"/>
              <a:ext cx="5323043" cy="731520"/>
            </a:xfrm>
            <a:custGeom>
              <a:avLst/>
              <a:gdLst/>
              <a:ahLst/>
              <a:cxnLst/>
              <a:rect l="l" t="t" r="r" b="b"/>
              <a:pathLst>
                <a:path w="5323043" h="731520">
                  <a:moveTo>
                    <a:pt x="0" y="0"/>
                  </a:moveTo>
                  <a:lnTo>
                    <a:pt x="5323043" y="0"/>
                  </a:lnTo>
                  <a:lnTo>
                    <a:pt x="5323043" y="731520"/>
                  </a:lnTo>
                  <a:lnTo>
                    <a:pt x="0" y="731520"/>
                  </a:lnTo>
                  <a:close/>
                </a:path>
              </a:pathLst>
            </a:custGeom>
            <a:blipFill>
              <a:blip r:embed="rId3">
                <a:alphaModFix amt="0"/>
              </a:blip>
              <a:stretch>
                <a:fillRect t="-118870" r="-19101" b="-118870"/>
              </a:stretch>
            </a:blipFill>
          </p:spPr>
        </p:sp>
        <p:sp>
          <p:nvSpPr>
            <p:cNvPr id="40" name="TextBox 40"/>
            <p:cNvSpPr txBox="1"/>
            <p:nvPr/>
          </p:nvSpPr>
          <p:spPr>
            <a:xfrm>
              <a:off x="0" y="-38100"/>
              <a:ext cx="5323043" cy="769620"/>
            </a:xfrm>
            <a:prstGeom prst="rect">
              <a:avLst/>
            </a:prstGeom>
          </p:spPr>
          <p:txBody>
            <a:bodyPr lIns="0" tIns="0" rIns="0" bIns="0" rtlCol="0" anchor="ctr"/>
            <a:lstStyle/>
            <a:p>
              <a:pPr algn="l">
                <a:lnSpc>
                  <a:spcPts val="2879"/>
                </a:lnSpc>
              </a:pPr>
              <a:r>
                <a:rPr lang="en-US" sz="2400" b="1">
                  <a:solidFill>
                    <a:srgbClr val="2C3E50"/>
                  </a:solidFill>
                  <a:latin typeface="Calibri (MS) Bold"/>
                  <a:ea typeface="Calibri (MS) Bold"/>
                  <a:cs typeface="Calibri (MS) Bold"/>
                  <a:sym typeface="Calibri (MS) Bold"/>
                </a:rPr>
                <a:t>False Positive Rate</a:t>
              </a:r>
            </a:p>
          </p:txBody>
        </p:sp>
      </p:grpSp>
      <p:grpSp>
        <p:nvGrpSpPr>
          <p:cNvPr id="41" name="Group 41"/>
          <p:cNvGrpSpPr/>
          <p:nvPr/>
        </p:nvGrpSpPr>
        <p:grpSpPr>
          <a:xfrm>
            <a:off x="13176613" y="4259833"/>
            <a:ext cx="2928393" cy="1767334"/>
            <a:chOff x="0" y="0"/>
            <a:chExt cx="3904524" cy="2356445"/>
          </a:xfrm>
        </p:grpSpPr>
        <p:sp>
          <p:nvSpPr>
            <p:cNvPr id="42" name="Freeform 42"/>
            <p:cNvSpPr/>
            <p:nvPr/>
          </p:nvSpPr>
          <p:spPr>
            <a:xfrm>
              <a:off x="0" y="0"/>
              <a:ext cx="3904524" cy="2356445"/>
            </a:xfrm>
            <a:custGeom>
              <a:avLst/>
              <a:gdLst/>
              <a:ahLst/>
              <a:cxnLst/>
              <a:rect l="l" t="t" r="r" b="b"/>
              <a:pathLst>
                <a:path w="3904524" h="2356445">
                  <a:moveTo>
                    <a:pt x="0" y="0"/>
                  </a:moveTo>
                  <a:lnTo>
                    <a:pt x="3904524" y="0"/>
                  </a:lnTo>
                  <a:lnTo>
                    <a:pt x="3904524" y="2356445"/>
                  </a:lnTo>
                  <a:lnTo>
                    <a:pt x="0" y="2356445"/>
                  </a:lnTo>
                  <a:close/>
                </a:path>
              </a:pathLst>
            </a:custGeom>
            <a:blipFill>
              <a:blip r:embed="rId3">
                <a:alphaModFix amt="0"/>
              </a:blip>
              <a:stretch>
                <a:fillRect t="-26553" r="-62371" b="21707"/>
              </a:stretch>
            </a:blipFill>
          </p:spPr>
        </p:sp>
        <p:sp>
          <p:nvSpPr>
            <p:cNvPr id="43" name="TextBox 43"/>
            <p:cNvSpPr txBox="1"/>
            <p:nvPr/>
          </p:nvSpPr>
          <p:spPr>
            <a:xfrm>
              <a:off x="0" y="-171450"/>
              <a:ext cx="3904524" cy="2527895"/>
            </a:xfrm>
            <a:prstGeom prst="rect">
              <a:avLst/>
            </a:prstGeom>
          </p:spPr>
          <p:txBody>
            <a:bodyPr lIns="0" tIns="0" rIns="0" bIns="0" rtlCol="0" anchor="ctr"/>
            <a:lstStyle/>
            <a:p>
              <a:pPr algn="l">
                <a:lnSpc>
                  <a:spcPts val="10560"/>
                </a:lnSpc>
              </a:pPr>
              <a:r>
                <a:rPr lang="en-US" sz="8800" b="1">
                  <a:solidFill>
                    <a:srgbClr val="64748B"/>
                  </a:solidFill>
                  <a:latin typeface="Calibri (MS) Bold"/>
                  <a:ea typeface="Calibri (MS) Bold"/>
                  <a:cs typeface="Calibri (MS) Bold"/>
                  <a:sym typeface="Calibri (MS) Bold"/>
                </a:rPr>
                <a:t>9.6%</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128646" y="1985178"/>
            <a:ext cx="12030708" cy="7574747"/>
          </a:xfrm>
          <a:custGeom>
            <a:avLst/>
            <a:gdLst/>
            <a:ahLst/>
            <a:cxnLst/>
            <a:rect l="l" t="t" r="r" b="b"/>
            <a:pathLst>
              <a:path w="12030708" h="7574747">
                <a:moveTo>
                  <a:pt x="0" y="0"/>
                </a:moveTo>
                <a:lnTo>
                  <a:pt x="12030708" y="0"/>
                </a:lnTo>
                <a:lnTo>
                  <a:pt x="12030708" y="7574747"/>
                </a:lnTo>
                <a:lnTo>
                  <a:pt x="0" y="7574747"/>
                </a:lnTo>
                <a:lnTo>
                  <a:pt x="0" y="0"/>
                </a:lnTo>
                <a:close/>
              </a:path>
            </a:pathLst>
          </a:custGeom>
          <a:blipFill>
            <a:blip r:embed="rId3"/>
            <a:stretch>
              <a:fillRect t="-26999" b="-32625"/>
            </a:stretch>
          </a:blipFill>
        </p:spPr>
      </p:sp>
      <p:sp>
        <p:nvSpPr>
          <p:cNvPr id="9" name="TextBox 9"/>
          <p:cNvSpPr txBox="1"/>
          <p:nvPr/>
        </p:nvSpPr>
        <p:spPr>
          <a:xfrm>
            <a:off x="5951586" y="388860"/>
            <a:ext cx="5520796"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Defense Strategy </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2679087" y="388860"/>
            <a:ext cx="12065794"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Defense Strategy - LoRA Fine-Tuning</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14</a:t>
            </a:r>
          </a:p>
        </p:txBody>
      </p:sp>
      <p:sp>
        <p:nvSpPr>
          <p:cNvPr id="10" name="Freeform 10"/>
          <p:cNvSpPr/>
          <p:nvPr/>
        </p:nvSpPr>
        <p:spPr>
          <a:xfrm>
            <a:off x="1229098" y="1877980"/>
            <a:ext cx="9538331" cy="2450922"/>
          </a:xfrm>
          <a:custGeom>
            <a:avLst/>
            <a:gdLst/>
            <a:ahLst/>
            <a:cxnLst/>
            <a:rect l="l" t="t" r="r" b="b"/>
            <a:pathLst>
              <a:path w="9538331" h="2450922">
                <a:moveTo>
                  <a:pt x="0" y="0"/>
                </a:moveTo>
                <a:lnTo>
                  <a:pt x="9538331" y="0"/>
                </a:lnTo>
                <a:lnTo>
                  <a:pt x="9538331" y="2450922"/>
                </a:lnTo>
                <a:lnTo>
                  <a:pt x="0" y="2450922"/>
                </a:lnTo>
                <a:lnTo>
                  <a:pt x="0" y="0"/>
                </a:lnTo>
                <a:close/>
              </a:path>
            </a:pathLst>
          </a:custGeom>
          <a:blipFill>
            <a:blip r:embed="rId3"/>
            <a:stretch>
              <a:fillRect b="-229824"/>
            </a:stretch>
          </a:blipFill>
        </p:spPr>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2679087" y="388860"/>
            <a:ext cx="12065794"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Defense Strategy - LoRA Fine-Tuning</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15</a:t>
            </a:r>
          </a:p>
        </p:txBody>
      </p:sp>
      <p:sp>
        <p:nvSpPr>
          <p:cNvPr id="10" name="Freeform 10"/>
          <p:cNvSpPr/>
          <p:nvPr/>
        </p:nvSpPr>
        <p:spPr>
          <a:xfrm>
            <a:off x="1870200" y="4967077"/>
            <a:ext cx="4573393" cy="2395316"/>
          </a:xfrm>
          <a:custGeom>
            <a:avLst/>
            <a:gdLst/>
            <a:ahLst/>
            <a:cxnLst/>
            <a:rect l="l" t="t" r="r" b="b"/>
            <a:pathLst>
              <a:path w="4573393" h="2395316">
                <a:moveTo>
                  <a:pt x="0" y="0"/>
                </a:moveTo>
                <a:lnTo>
                  <a:pt x="4573393" y="0"/>
                </a:lnTo>
                <a:lnTo>
                  <a:pt x="4573393" y="2395316"/>
                </a:lnTo>
                <a:lnTo>
                  <a:pt x="0" y="2395316"/>
                </a:lnTo>
                <a:lnTo>
                  <a:pt x="0" y="0"/>
                </a:lnTo>
                <a:close/>
              </a:path>
            </a:pathLst>
          </a:custGeom>
          <a:blipFill>
            <a:blip r:embed="rId3"/>
            <a:stretch>
              <a:fillRect l="-3671" t="-102916" r="-104889" b="-134564"/>
            </a:stretch>
          </a:blipFill>
        </p:spPr>
      </p:sp>
      <p:sp>
        <p:nvSpPr>
          <p:cNvPr id="11" name="Freeform 11"/>
          <p:cNvSpPr/>
          <p:nvPr/>
        </p:nvSpPr>
        <p:spPr>
          <a:xfrm>
            <a:off x="1229098" y="1877980"/>
            <a:ext cx="9538331" cy="2450922"/>
          </a:xfrm>
          <a:custGeom>
            <a:avLst/>
            <a:gdLst/>
            <a:ahLst/>
            <a:cxnLst/>
            <a:rect l="l" t="t" r="r" b="b"/>
            <a:pathLst>
              <a:path w="9538331" h="2450922">
                <a:moveTo>
                  <a:pt x="0" y="0"/>
                </a:moveTo>
                <a:lnTo>
                  <a:pt x="9538331" y="0"/>
                </a:lnTo>
                <a:lnTo>
                  <a:pt x="9538331" y="2450922"/>
                </a:lnTo>
                <a:lnTo>
                  <a:pt x="0" y="2450922"/>
                </a:lnTo>
                <a:lnTo>
                  <a:pt x="0" y="0"/>
                </a:lnTo>
                <a:close/>
              </a:path>
            </a:pathLst>
          </a:custGeom>
          <a:blipFill>
            <a:blip r:embed="rId3"/>
            <a:stretch>
              <a:fillRect b="-229824"/>
            </a:stretch>
          </a:blipFill>
        </p:spPr>
      </p:sp>
      <p:sp>
        <p:nvSpPr>
          <p:cNvPr id="12" name="Freeform 12"/>
          <p:cNvSpPr/>
          <p:nvPr/>
        </p:nvSpPr>
        <p:spPr>
          <a:xfrm>
            <a:off x="6786120" y="7286517"/>
            <a:ext cx="4715760" cy="2395316"/>
          </a:xfrm>
          <a:custGeom>
            <a:avLst/>
            <a:gdLst/>
            <a:ahLst/>
            <a:cxnLst/>
            <a:rect l="l" t="t" r="r" b="b"/>
            <a:pathLst>
              <a:path w="4715760" h="2395316">
                <a:moveTo>
                  <a:pt x="0" y="0"/>
                </a:moveTo>
                <a:lnTo>
                  <a:pt x="4715760" y="0"/>
                </a:lnTo>
                <a:lnTo>
                  <a:pt x="4715760" y="2395317"/>
                </a:lnTo>
                <a:lnTo>
                  <a:pt x="0" y="2395317"/>
                </a:lnTo>
                <a:lnTo>
                  <a:pt x="0" y="0"/>
                </a:lnTo>
                <a:close/>
              </a:path>
            </a:pathLst>
          </a:custGeom>
          <a:blipFill>
            <a:blip r:embed="rId3"/>
            <a:stretch>
              <a:fillRect l="-97522" t="-102916" r="-4742" b="-134564"/>
            </a:stretch>
          </a:blipFill>
        </p:spPr>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2679087" y="388860"/>
            <a:ext cx="12065794"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Defense Strategy - LoRA Fine-Tuning</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16</a:t>
            </a:r>
          </a:p>
        </p:txBody>
      </p:sp>
      <p:sp>
        <p:nvSpPr>
          <p:cNvPr id="10" name="Freeform 10"/>
          <p:cNvSpPr/>
          <p:nvPr/>
        </p:nvSpPr>
        <p:spPr>
          <a:xfrm>
            <a:off x="1870200" y="4967077"/>
            <a:ext cx="4573393" cy="2395316"/>
          </a:xfrm>
          <a:custGeom>
            <a:avLst/>
            <a:gdLst/>
            <a:ahLst/>
            <a:cxnLst/>
            <a:rect l="l" t="t" r="r" b="b"/>
            <a:pathLst>
              <a:path w="4573393" h="2395316">
                <a:moveTo>
                  <a:pt x="0" y="0"/>
                </a:moveTo>
                <a:lnTo>
                  <a:pt x="4573393" y="0"/>
                </a:lnTo>
                <a:lnTo>
                  <a:pt x="4573393" y="2395316"/>
                </a:lnTo>
                <a:lnTo>
                  <a:pt x="0" y="2395316"/>
                </a:lnTo>
                <a:lnTo>
                  <a:pt x="0" y="0"/>
                </a:lnTo>
                <a:close/>
              </a:path>
            </a:pathLst>
          </a:custGeom>
          <a:blipFill>
            <a:blip r:embed="rId3"/>
            <a:stretch>
              <a:fillRect l="-3671" t="-102916" r="-104889" b="-134564"/>
            </a:stretch>
          </a:blipFill>
        </p:spPr>
      </p:sp>
      <p:sp>
        <p:nvSpPr>
          <p:cNvPr id="11" name="Freeform 11"/>
          <p:cNvSpPr/>
          <p:nvPr/>
        </p:nvSpPr>
        <p:spPr>
          <a:xfrm>
            <a:off x="1229098" y="1877980"/>
            <a:ext cx="9538331" cy="2450922"/>
          </a:xfrm>
          <a:custGeom>
            <a:avLst/>
            <a:gdLst/>
            <a:ahLst/>
            <a:cxnLst/>
            <a:rect l="l" t="t" r="r" b="b"/>
            <a:pathLst>
              <a:path w="9538331" h="2450922">
                <a:moveTo>
                  <a:pt x="0" y="0"/>
                </a:moveTo>
                <a:lnTo>
                  <a:pt x="9538331" y="0"/>
                </a:lnTo>
                <a:lnTo>
                  <a:pt x="9538331" y="2450922"/>
                </a:lnTo>
                <a:lnTo>
                  <a:pt x="0" y="2450922"/>
                </a:lnTo>
                <a:lnTo>
                  <a:pt x="0" y="0"/>
                </a:lnTo>
                <a:close/>
              </a:path>
            </a:pathLst>
          </a:custGeom>
          <a:blipFill>
            <a:blip r:embed="rId3"/>
            <a:stretch>
              <a:fillRect b="-229824"/>
            </a:stretch>
          </a:blipFill>
        </p:spPr>
      </p:sp>
      <p:sp>
        <p:nvSpPr>
          <p:cNvPr id="12" name="Freeform 12"/>
          <p:cNvSpPr/>
          <p:nvPr/>
        </p:nvSpPr>
        <p:spPr>
          <a:xfrm>
            <a:off x="6786120" y="7286517"/>
            <a:ext cx="4715760" cy="2395316"/>
          </a:xfrm>
          <a:custGeom>
            <a:avLst/>
            <a:gdLst/>
            <a:ahLst/>
            <a:cxnLst/>
            <a:rect l="l" t="t" r="r" b="b"/>
            <a:pathLst>
              <a:path w="4715760" h="2395316">
                <a:moveTo>
                  <a:pt x="0" y="0"/>
                </a:moveTo>
                <a:lnTo>
                  <a:pt x="4715760" y="0"/>
                </a:lnTo>
                <a:lnTo>
                  <a:pt x="4715760" y="2395317"/>
                </a:lnTo>
                <a:lnTo>
                  <a:pt x="0" y="2395317"/>
                </a:lnTo>
                <a:lnTo>
                  <a:pt x="0" y="0"/>
                </a:lnTo>
                <a:close/>
              </a:path>
            </a:pathLst>
          </a:custGeom>
          <a:blipFill>
            <a:blip r:embed="rId3"/>
            <a:stretch>
              <a:fillRect l="-97522" t="-102916" r="-4742" b="-134564"/>
            </a:stretch>
          </a:blipFill>
        </p:spPr>
      </p:sp>
      <p:sp>
        <p:nvSpPr>
          <p:cNvPr id="13" name="Freeform 13"/>
          <p:cNvSpPr/>
          <p:nvPr/>
        </p:nvSpPr>
        <p:spPr>
          <a:xfrm>
            <a:off x="9930626" y="4067128"/>
            <a:ext cx="7473930" cy="2581214"/>
          </a:xfrm>
          <a:custGeom>
            <a:avLst/>
            <a:gdLst/>
            <a:ahLst/>
            <a:cxnLst/>
            <a:rect l="l" t="t" r="r" b="b"/>
            <a:pathLst>
              <a:path w="7473930" h="2581214">
                <a:moveTo>
                  <a:pt x="0" y="0"/>
                </a:moveTo>
                <a:lnTo>
                  <a:pt x="7473930" y="0"/>
                </a:lnTo>
                <a:lnTo>
                  <a:pt x="7473930" y="2581214"/>
                </a:lnTo>
                <a:lnTo>
                  <a:pt x="0" y="2581214"/>
                </a:lnTo>
                <a:lnTo>
                  <a:pt x="0" y="0"/>
                </a:lnTo>
                <a:close/>
              </a:path>
            </a:pathLst>
          </a:custGeom>
          <a:blipFill>
            <a:blip r:embed="rId3"/>
            <a:stretch>
              <a:fillRect l="-2925" t="-165692" r="-5345"/>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708354" y="1457171"/>
            <a:ext cx="14871292" cy="8829829"/>
          </a:xfrm>
          <a:custGeom>
            <a:avLst/>
            <a:gdLst/>
            <a:ahLst/>
            <a:cxnLst/>
            <a:rect l="l" t="t" r="r" b="b"/>
            <a:pathLst>
              <a:path w="14871292" h="8829829">
                <a:moveTo>
                  <a:pt x="0" y="0"/>
                </a:moveTo>
                <a:lnTo>
                  <a:pt x="14871292" y="0"/>
                </a:lnTo>
                <a:lnTo>
                  <a:pt x="14871292" y="8829829"/>
                </a:lnTo>
                <a:lnTo>
                  <a:pt x="0" y="8829829"/>
                </a:lnTo>
                <a:lnTo>
                  <a:pt x="0" y="0"/>
                </a:lnTo>
                <a:close/>
              </a:path>
            </a:pathLst>
          </a:custGeom>
          <a:blipFill>
            <a:blip r:embed="rId3"/>
            <a:stretch>
              <a:fillRect/>
            </a:stretch>
          </a:blipFill>
        </p:spPr>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17</a:t>
            </a:r>
          </a:p>
        </p:txBody>
      </p:sp>
      <p:sp>
        <p:nvSpPr>
          <p:cNvPr id="10" name="TextBox 10"/>
          <p:cNvSpPr txBox="1"/>
          <p:nvPr/>
        </p:nvSpPr>
        <p:spPr>
          <a:xfrm>
            <a:off x="5175173" y="388860"/>
            <a:ext cx="7073622"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Low-Rank Adaptation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14400" y="1828800"/>
            <a:ext cx="16459200" cy="548640"/>
            <a:chOff x="0" y="0"/>
            <a:chExt cx="21945600" cy="731520"/>
          </a:xfrm>
        </p:grpSpPr>
        <p:sp>
          <p:nvSpPr>
            <p:cNvPr id="9" name="Freeform 9"/>
            <p:cNvSpPr/>
            <p:nvPr/>
          </p:nvSpPr>
          <p:spPr>
            <a:xfrm>
              <a:off x="0" y="0"/>
              <a:ext cx="21945600" cy="731520"/>
            </a:xfrm>
            <a:custGeom>
              <a:avLst/>
              <a:gdLst/>
              <a:ahLst/>
              <a:cxnLst/>
              <a:rect l="l" t="t" r="r" b="b"/>
              <a:pathLst>
                <a:path w="21945600" h="731520">
                  <a:moveTo>
                    <a:pt x="0" y="0"/>
                  </a:moveTo>
                  <a:lnTo>
                    <a:pt x="21945600" y="0"/>
                  </a:lnTo>
                  <a:lnTo>
                    <a:pt x="21945600" y="731520"/>
                  </a:lnTo>
                  <a:lnTo>
                    <a:pt x="0" y="731520"/>
                  </a:lnTo>
                  <a:close/>
                </a:path>
              </a:pathLst>
            </a:custGeom>
            <a:blipFill>
              <a:blip r:embed="rId3">
                <a:alphaModFix amt="0"/>
              </a:blip>
              <a:stretch>
                <a:fillRect t="-534551" b="-534551"/>
              </a:stretch>
            </a:blipFill>
          </p:spPr>
        </p:sp>
        <p:sp>
          <p:nvSpPr>
            <p:cNvPr id="10" name="TextBox 10"/>
            <p:cNvSpPr txBox="1"/>
            <p:nvPr/>
          </p:nvSpPr>
          <p:spPr>
            <a:xfrm>
              <a:off x="0" y="-66675"/>
              <a:ext cx="21945600" cy="798195"/>
            </a:xfrm>
            <a:prstGeom prst="rect">
              <a:avLst/>
            </a:prstGeom>
          </p:spPr>
          <p:txBody>
            <a:bodyPr lIns="0" tIns="0" rIns="0" bIns="0" rtlCol="0" anchor="ctr"/>
            <a:lstStyle/>
            <a:p>
              <a:pPr algn="l">
                <a:lnSpc>
                  <a:spcPts val="4320"/>
                </a:lnSpc>
              </a:pPr>
              <a:r>
                <a:rPr lang="en-US" sz="3600" b="1">
                  <a:solidFill>
                    <a:srgbClr val="2C3E50"/>
                  </a:solidFill>
                  <a:latin typeface="Calibri (MS) Bold"/>
                  <a:ea typeface="Calibri (MS) Bold"/>
                  <a:cs typeface="Calibri (MS) Bold"/>
                  <a:sym typeface="Calibri (MS) Bold"/>
                </a:rPr>
                <a:t>RAG Architecture</a:t>
              </a:r>
            </a:p>
          </p:txBody>
        </p:sp>
      </p:grpSp>
      <p:grpSp>
        <p:nvGrpSpPr>
          <p:cNvPr id="11" name="Group 11"/>
          <p:cNvGrpSpPr/>
          <p:nvPr/>
        </p:nvGrpSpPr>
        <p:grpSpPr>
          <a:xfrm>
            <a:off x="2377440" y="2489320"/>
            <a:ext cx="3108960" cy="1659255"/>
            <a:chOff x="0" y="0"/>
            <a:chExt cx="4145280" cy="2212340"/>
          </a:xfrm>
        </p:grpSpPr>
        <p:sp>
          <p:nvSpPr>
            <p:cNvPr id="12" name="Freeform 12"/>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13" name="Group 13"/>
          <p:cNvGrpSpPr/>
          <p:nvPr/>
        </p:nvGrpSpPr>
        <p:grpSpPr>
          <a:xfrm>
            <a:off x="2377440" y="2489320"/>
            <a:ext cx="3108960" cy="901273"/>
            <a:chOff x="0" y="0"/>
            <a:chExt cx="4145280" cy="1201697"/>
          </a:xfrm>
        </p:grpSpPr>
        <p:sp>
          <p:nvSpPr>
            <p:cNvPr id="14" name="Freeform 14"/>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15" name="TextBox 15"/>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1</a:t>
              </a:r>
            </a:p>
          </p:txBody>
        </p:sp>
      </p:grpSp>
      <p:grpSp>
        <p:nvGrpSpPr>
          <p:cNvPr id="16" name="Group 16"/>
          <p:cNvGrpSpPr/>
          <p:nvPr/>
        </p:nvGrpSpPr>
        <p:grpSpPr>
          <a:xfrm>
            <a:off x="2377440" y="3188202"/>
            <a:ext cx="3108960" cy="499469"/>
            <a:chOff x="0" y="0"/>
            <a:chExt cx="4145280" cy="665958"/>
          </a:xfrm>
        </p:grpSpPr>
        <p:sp>
          <p:nvSpPr>
            <p:cNvPr id="17" name="Freeform 17"/>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18" name="TextBox 18"/>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User Prompt</a:t>
              </a:r>
            </a:p>
          </p:txBody>
        </p:sp>
      </p:grpSp>
      <p:grpSp>
        <p:nvGrpSpPr>
          <p:cNvPr id="19" name="Group 19"/>
          <p:cNvGrpSpPr/>
          <p:nvPr/>
        </p:nvGrpSpPr>
        <p:grpSpPr>
          <a:xfrm>
            <a:off x="2377440" y="3709899"/>
            <a:ext cx="3108960" cy="401804"/>
            <a:chOff x="0" y="0"/>
            <a:chExt cx="4145280" cy="535739"/>
          </a:xfrm>
        </p:grpSpPr>
        <p:sp>
          <p:nvSpPr>
            <p:cNvPr id="20" name="Freeform 20"/>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21" name="TextBox 21"/>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Input query</a:t>
              </a:r>
            </a:p>
          </p:txBody>
        </p:sp>
      </p:grpSp>
      <p:grpSp>
        <p:nvGrpSpPr>
          <p:cNvPr id="22" name="Group 22"/>
          <p:cNvGrpSpPr/>
          <p:nvPr/>
        </p:nvGrpSpPr>
        <p:grpSpPr>
          <a:xfrm>
            <a:off x="5577840" y="2786398"/>
            <a:ext cx="274320" cy="901273"/>
            <a:chOff x="0" y="0"/>
            <a:chExt cx="365760" cy="1201697"/>
          </a:xfrm>
        </p:grpSpPr>
        <p:sp>
          <p:nvSpPr>
            <p:cNvPr id="23" name="Freeform 23"/>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24" name="TextBox 24"/>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25" name="Group 25"/>
          <p:cNvGrpSpPr/>
          <p:nvPr/>
        </p:nvGrpSpPr>
        <p:grpSpPr>
          <a:xfrm>
            <a:off x="5852160" y="2489320"/>
            <a:ext cx="3108960" cy="1659255"/>
            <a:chOff x="0" y="0"/>
            <a:chExt cx="4145280" cy="2212340"/>
          </a:xfrm>
        </p:grpSpPr>
        <p:sp>
          <p:nvSpPr>
            <p:cNvPr id="26" name="Freeform 26"/>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27" name="Group 27"/>
          <p:cNvGrpSpPr/>
          <p:nvPr/>
        </p:nvGrpSpPr>
        <p:grpSpPr>
          <a:xfrm>
            <a:off x="5852160" y="2489320"/>
            <a:ext cx="3108960" cy="901273"/>
            <a:chOff x="0" y="0"/>
            <a:chExt cx="4145280" cy="1201697"/>
          </a:xfrm>
        </p:grpSpPr>
        <p:sp>
          <p:nvSpPr>
            <p:cNvPr id="28" name="Freeform 28"/>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29" name="TextBox 29"/>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2</a:t>
              </a:r>
            </a:p>
          </p:txBody>
        </p:sp>
      </p:grpSp>
      <p:grpSp>
        <p:nvGrpSpPr>
          <p:cNvPr id="30" name="Group 30"/>
          <p:cNvGrpSpPr/>
          <p:nvPr/>
        </p:nvGrpSpPr>
        <p:grpSpPr>
          <a:xfrm>
            <a:off x="5852160" y="3188202"/>
            <a:ext cx="3108960" cy="499469"/>
            <a:chOff x="0" y="0"/>
            <a:chExt cx="4145280" cy="665958"/>
          </a:xfrm>
        </p:grpSpPr>
        <p:sp>
          <p:nvSpPr>
            <p:cNvPr id="31" name="Freeform 31"/>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32" name="TextBox 32"/>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Embedding Model</a:t>
              </a:r>
            </a:p>
          </p:txBody>
        </p:sp>
      </p:grpSp>
      <p:grpSp>
        <p:nvGrpSpPr>
          <p:cNvPr id="33" name="Group 33"/>
          <p:cNvGrpSpPr/>
          <p:nvPr/>
        </p:nvGrpSpPr>
        <p:grpSpPr>
          <a:xfrm>
            <a:off x="5852160" y="3709899"/>
            <a:ext cx="3108960" cy="401804"/>
            <a:chOff x="0" y="0"/>
            <a:chExt cx="4145280" cy="535739"/>
          </a:xfrm>
        </p:grpSpPr>
        <p:sp>
          <p:nvSpPr>
            <p:cNvPr id="34" name="Freeform 34"/>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35" name="TextBox 35"/>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MiniLM-L6-v2</a:t>
              </a:r>
            </a:p>
          </p:txBody>
        </p:sp>
      </p:grpSp>
      <p:grpSp>
        <p:nvGrpSpPr>
          <p:cNvPr id="36" name="Group 36"/>
          <p:cNvGrpSpPr/>
          <p:nvPr/>
        </p:nvGrpSpPr>
        <p:grpSpPr>
          <a:xfrm>
            <a:off x="9052560" y="2786398"/>
            <a:ext cx="274320" cy="901273"/>
            <a:chOff x="0" y="0"/>
            <a:chExt cx="365760" cy="1201697"/>
          </a:xfrm>
        </p:grpSpPr>
        <p:sp>
          <p:nvSpPr>
            <p:cNvPr id="37" name="Freeform 37"/>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38" name="TextBox 38"/>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39" name="Group 39"/>
          <p:cNvGrpSpPr/>
          <p:nvPr/>
        </p:nvGrpSpPr>
        <p:grpSpPr>
          <a:xfrm>
            <a:off x="9326880" y="2489320"/>
            <a:ext cx="3108960" cy="1659255"/>
            <a:chOff x="0" y="0"/>
            <a:chExt cx="4145280" cy="2212340"/>
          </a:xfrm>
        </p:grpSpPr>
        <p:sp>
          <p:nvSpPr>
            <p:cNvPr id="40" name="Freeform 40"/>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41" name="Group 41"/>
          <p:cNvGrpSpPr/>
          <p:nvPr/>
        </p:nvGrpSpPr>
        <p:grpSpPr>
          <a:xfrm>
            <a:off x="9326880" y="2489320"/>
            <a:ext cx="3108960" cy="901273"/>
            <a:chOff x="0" y="0"/>
            <a:chExt cx="4145280" cy="1201697"/>
          </a:xfrm>
        </p:grpSpPr>
        <p:sp>
          <p:nvSpPr>
            <p:cNvPr id="42" name="Freeform 42"/>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43" name="TextBox 43"/>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3</a:t>
              </a:r>
            </a:p>
          </p:txBody>
        </p:sp>
      </p:grpSp>
      <p:grpSp>
        <p:nvGrpSpPr>
          <p:cNvPr id="44" name="Group 44"/>
          <p:cNvGrpSpPr/>
          <p:nvPr/>
        </p:nvGrpSpPr>
        <p:grpSpPr>
          <a:xfrm>
            <a:off x="9326880" y="3188202"/>
            <a:ext cx="3108960" cy="499469"/>
            <a:chOff x="0" y="0"/>
            <a:chExt cx="4145280" cy="665958"/>
          </a:xfrm>
        </p:grpSpPr>
        <p:sp>
          <p:nvSpPr>
            <p:cNvPr id="45" name="Freeform 45"/>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46" name="TextBox 46"/>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FAISS Search</a:t>
              </a:r>
            </a:p>
          </p:txBody>
        </p:sp>
      </p:grpSp>
      <p:grpSp>
        <p:nvGrpSpPr>
          <p:cNvPr id="47" name="Group 47"/>
          <p:cNvGrpSpPr/>
          <p:nvPr/>
        </p:nvGrpSpPr>
        <p:grpSpPr>
          <a:xfrm>
            <a:off x="9326880" y="3709899"/>
            <a:ext cx="3108960" cy="401804"/>
            <a:chOff x="0" y="0"/>
            <a:chExt cx="4145280" cy="535739"/>
          </a:xfrm>
        </p:grpSpPr>
        <p:sp>
          <p:nvSpPr>
            <p:cNvPr id="48" name="Freeform 48"/>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49" name="TextBox 49"/>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28,548 patterns</a:t>
              </a:r>
            </a:p>
          </p:txBody>
        </p:sp>
      </p:grpSp>
      <p:grpSp>
        <p:nvGrpSpPr>
          <p:cNvPr id="50" name="Group 50"/>
          <p:cNvGrpSpPr/>
          <p:nvPr/>
        </p:nvGrpSpPr>
        <p:grpSpPr>
          <a:xfrm>
            <a:off x="12527280" y="2786398"/>
            <a:ext cx="274320" cy="901273"/>
            <a:chOff x="0" y="0"/>
            <a:chExt cx="365760" cy="1201697"/>
          </a:xfrm>
        </p:grpSpPr>
        <p:sp>
          <p:nvSpPr>
            <p:cNvPr id="51" name="Freeform 51"/>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52" name="TextBox 52"/>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53" name="Group 53"/>
          <p:cNvGrpSpPr/>
          <p:nvPr/>
        </p:nvGrpSpPr>
        <p:grpSpPr>
          <a:xfrm>
            <a:off x="12801600" y="2489320"/>
            <a:ext cx="3108960" cy="1659255"/>
            <a:chOff x="0" y="0"/>
            <a:chExt cx="4145280" cy="2212340"/>
          </a:xfrm>
        </p:grpSpPr>
        <p:sp>
          <p:nvSpPr>
            <p:cNvPr id="54" name="Freeform 54"/>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55" name="Group 55"/>
          <p:cNvGrpSpPr/>
          <p:nvPr/>
        </p:nvGrpSpPr>
        <p:grpSpPr>
          <a:xfrm>
            <a:off x="12801600" y="2489320"/>
            <a:ext cx="3108960" cy="901273"/>
            <a:chOff x="0" y="0"/>
            <a:chExt cx="4145280" cy="1201697"/>
          </a:xfrm>
        </p:grpSpPr>
        <p:sp>
          <p:nvSpPr>
            <p:cNvPr id="56" name="Freeform 56"/>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57" name="TextBox 57"/>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4</a:t>
              </a:r>
            </a:p>
          </p:txBody>
        </p:sp>
      </p:grpSp>
      <p:grpSp>
        <p:nvGrpSpPr>
          <p:cNvPr id="58" name="Group 58"/>
          <p:cNvGrpSpPr/>
          <p:nvPr/>
        </p:nvGrpSpPr>
        <p:grpSpPr>
          <a:xfrm>
            <a:off x="12801600" y="3188202"/>
            <a:ext cx="3108960" cy="499469"/>
            <a:chOff x="0" y="0"/>
            <a:chExt cx="4145280" cy="665958"/>
          </a:xfrm>
        </p:grpSpPr>
        <p:sp>
          <p:nvSpPr>
            <p:cNvPr id="59" name="Freeform 59"/>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60" name="TextBox 60"/>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Risk Assessment</a:t>
              </a:r>
            </a:p>
          </p:txBody>
        </p:sp>
      </p:grpSp>
      <p:grpSp>
        <p:nvGrpSpPr>
          <p:cNvPr id="61" name="Group 61"/>
          <p:cNvGrpSpPr/>
          <p:nvPr/>
        </p:nvGrpSpPr>
        <p:grpSpPr>
          <a:xfrm>
            <a:off x="12801600" y="3709899"/>
            <a:ext cx="3108960" cy="401804"/>
            <a:chOff x="0" y="0"/>
            <a:chExt cx="4145280" cy="535739"/>
          </a:xfrm>
        </p:grpSpPr>
        <p:sp>
          <p:nvSpPr>
            <p:cNvPr id="62" name="Freeform 62"/>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63" name="TextBox 63"/>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Threshold: 0.7</a:t>
              </a:r>
            </a:p>
          </p:txBody>
        </p:sp>
      </p:grpSp>
      <p:sp>
        <p:nvSpPr>
          <p:cNvPr id="64" name="TextBox 64"/>
          <p:cNvSpPr txBox="1"/>
          <p:nvPr/>
        </p:nvSpPr>
        <p:spPr>
          <a:xfrm>
            <a:off x="3519788" y="388860"/>
            <a:ext cx="10384393"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Defense Strategy - RAG Filtering</a:t>
            </a:r>
          </a:p>
        </p:txBody>
      </p:sp>
      <p:sp>
        <p:nvSpPr>
          <p:cNvPr id="65" name="TextBox 6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14400" y="1828800"/>
            <a:ext cx="16459200" cy="548640"/>
            <a:chOff x="0" y="0"/>
            <a:chExt cx="21945600" cy="731520"/>
          </a:xfrm>
        </p:grpSpPr>
        <p:sp>
          <p:nvSpPr>
            <p:cNvPr id="9" name="Freeform 9"/>
            <p:cNvSpPr/>
            <p:nvPr/>
          </p:nvSpPr>
          <p:spPr>
            <a:xfrm>
              <a:off x="0" y="0"/>
              <a:ext cx="21945600" cy="731520"/>
            </a:xfrm>
            <a:custGeom>
              <a:avLst/>
              <a:gdLst/>
              <a:ahLst/>
              <a:cxnLst/>
              <a:rect l="l" t="t" r="r" b="b"/>
              <a:pathLst>
                <a:path w="21945600" h="731520">
                  <a:moveTo>
                    <a:pt x="0" y="0"/>
                  </a:moveTo>
                  <a:lnTo>
                    <a:pt x="21945600" y="0"/>
                  </a:lnTo>
                  <a:lnTo>
                    <a:pt x="21945600" y="731520"/>
                  </a:lnTo>
                  <a:lnTo>
                    <a:pt x="0" y="731520"/>
                  </a:lnTo>
                  <a:close/>
                </a:path>
              </a:pathLst>
            </a:custGeom>
            <a:blipFill>
              <a:blip r:embed="rId3">
                <a:alphaModFix amt="0"/>
              </a:blip>
              <a:stretch>
                <a:fillRect t="-534551" b="-534551"/>
              </a:stretch>
            </a:blipFill>
          </p:spPr>
        </p:sp>
        <p:sp>
          <p:nvSpPr>
            <p:cNvPr id="10" name="TextBox 10"/>
            <p:cNvSpPr txBox="1"/>
            <p:nvPr/>
          </p:nvSpPr>
          <p:spPr>
            <a:xfrm>
              <a:off x="0" y="-66675"/>
              <a:ext cx="21945600" cy="798195"/>
            </a:xfrm>
            <a:prstGeom prst="rect">
              <a:avLst/>
            </a:prstGeom>
          </p:spPr>
          <p:txBody>
            <a:bodyPr lIns="0" tIns="0" rIns="0" bIns="0" rtlCol="0" anchor="ctr"/>
            <a:lstStyle/>
            <a:p>
              <a:pPr algn="l">
                <a:lnSpc>
                  <a:spcPts val="4320"/>
                </a:lnSpc>
              </a:pPr>
              <a:r>
                <a:rPr lang="en-US" sz="3600" b="1">
                  <a:solidFill>
                    <a:srgbClr val="2C3E50"/>
                  </a:solidFill>
                  <a:latin typeface="Calibri (MS) Bold"/>
                  <a:ea typeface="Calibri (MS) Bold"/>
                  <a:cs typeface="Calibri (MS) Bold"/>
                  <a:sym typeface="Calibri (MS) Bold"/>
                </a:rPr>
                <a:t>RAG Architecture</a:t>
              </a:r>
            </a:p>
          </p:txBody>
        </p:sp>
      </p:grpSp>
      <p:grpSp>
        <p:nvGrpSpPr>
          <p:cNvPr id="11" name="Group 11"/>
          <p:cNvGrpSpPr/>
          <p:nvPr/>
        </p:nvGrpSpPr>
        <p:grpSpPr>
          <a:xfrm>
            <a:off x="2377440" y="2489320"/>
            <a:ext cx="3108960" cy="1659255"/>
            <a:chOff x="0" y="0"/>
            <a:chExt cx="4145280" cy="2212340"/>
          </a:xfrm>
        </p:grpSpPr>
        <p:sp>
          <p:nvSpPr>
            <p:cNvPr id="12" name="Freeform 12"/>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13" name="Group 13"/>
          <p:cNvGrpSpPr/>
          <p:nvPr/>
        </p:nvGrpSpPr>
        <p:grpSpPr>
          <a:xfrm>
            <a:off x="2377440" y="2489320"/>
            <a:ext cx="3108960" cy="901273"/>
            <a:chOff x="0" y="0"/>
            <a:chExt cx="4145280" cy="1201697"/>
          </a:xfrm>
        </p:grpSpPr>
        <p:sp>
          <p:nvSpPr>
            <p:cNvPr id="14" name="Freeform 14"/>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15" name="TextBox 15"/>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1</a:t>
              </a:r>
            </a:p>
          </p:txBody>
        </p:sp>
      </p:grpSp>
      <p:grpSp>
        <p:nvGrpSpPr>
          <p:cNvPr id="16" name="Group 16"/>
          <p:cNvGrpSpPr/>
          <p:nvPr/>
        </p:nvGrpSpPr>
        <p:grpSpPr>
          <a:xfrm>
            <a:off x="2377440" y="3188202"/>
            <a:ext cx="3108960" cy="499469"/>
            <a:chOff x="0" y="0"/>
            <a:chExt cx="4145280" cy="665958"/>
          </a:xfrm>
        </p:grpSpPr>
        <p:sp>
          <p:nvSpPr>
            <p:cNvPr id="17" name="Freeform 17"/>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18" name="TextBox 18"/>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User Prompt</a:t>
              </a:r>
            </a:p>
          </p:txBody>
        </p:sp>
      </p:grpSp>
      <p:grpSp>
        <p:nvGrpSpPr>
          <p:cNvPr id="19" name="Group 19"/>
          <p:cNvGrpSpPr/>
          <p:nvPr/>
        </p:nvGrpSpPr>
        <p:grpSpPr>
          <a:xfrm>
            <a:off x="2377440" y="3709899"/>
            <a:ext cx="3108960" cy="401804"/>
            <a:chOff x="0" y="0"/>
            <a:chExt cx="4145280" cy="535739"/>
          </a:xfrm>
        </p:grpSpPr>
        <p:sp>
          <p:nvSpPr>
            <p:cNvPr id="20" name="Freeform 20"/>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21" name="TextBox 21"/>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Input query</a:t>
              </a:r>
            </a:p>
          </p:txBody>
        </p:sp>
      </p:grpSp>
      <p:grpSp>
        <p:nvGrpSpPr>
          <p:cNvPr id="22" name="Group 22"/>
          <p:cNvGrpSpPr/>
          <p:nvPr/>
        </p:nvGrpSpPr>
        <p:grpSpPr>
          <a:xfrm>
            <a:off x="5577840" y="2786398"/>
            <a:ext cx="274320" cy="901273"/>
            <a:chOff x="0" y="0"/>
            <a:chExt cx="365760" cy="1201697"/>
          </a:xfrm>
        </p:grpSpPr>
        <p:sp>
          <p:nvSpPr>
            <p:cNvPr id="23" name="Freeform 23"/>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24" name="TextBox 24"/>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25" name="Group 25"/>
          <p:cNvGrpSpPr/>
          <p:nvPr/>
        </p:nvGrpSpPr>
        <p:grpSpPr>
          <a:xfrm>
            <a:off x="5852160" y="2489320"/>
            <a:ext cx="3108960" cy="1659255"/>
            <a:chOff x="0" y="0"/>
            <a:chExt cx="4145280" cy="2212340"/>
          </a:xfrm>
        </p:grpSpPr>
        <p:sp>
          <p:nvSpPr>
            <p:cNvPr id="26" name="Freeform 26"/>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27" name="Group 27"/>
          <p:cNvGrpSpPr/>
          <p:nvPr/>
        </p:nvGrpSpPr>
        <p:grpSpPr>
          <a:xfrm>
            <a:off x="5852160" y="2489320"/>
            <a:ext cx="3108960" cy="901273"/>
            <a:chOff x="0" y="0"/>
            <a:chExt cx="4145280" cy="1201697"/>
          </a:xfrm>
        </p:grpSpPr>
        <p:sp>
          <p:nvSpPr>
            <p:cNvPr id="28" name="Freeform 28"/>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29" name="TextBox 29"/>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2</a:t>
              </a:r>
            </a:p>
          </p:txBody>
        </p:sp>
      </p:grpSp>
      <p:grpSp>
        <p:nvGrpSpPr>
          <p:cNvPr id="30" name="Group 30"/>
          <p:cNvGrpSpPr/>
          <p:nvPr/>
        </p:nvGrpSpPr>
        <p:grpSpPr>
          <a:xfrm>
            <a:off x="5852160" y="3188202"/>
            <a:ext cx="3108960" cy="499469"/>
            <a:chOff x="0" y="0"/>
            <a:chExt cx="4145280" cy="665958"/>
          </a:xfrm>
        </p:grpSpPr>
        <p:sp>
          <p:nvSpPr>
            <p:cNvPr id="31" name="Freeform 31"/>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32" name="TextBox 32"/>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Embedding Model</a:t>
              </a:r>
            </a:p>
          </p:txBody>
        </p:sp>
      </p:grpSp>
      <p:grpSp>
        <p:nvGrpSpPr>
          <p:cNvPr id="33" name="Group 33"/>
          <p:cNvGrpSpPr/>
          <p:nvPr/>
        </p:nvGrpSpPr>
        <p:grpSpPr>
          <a:xfrm>
            <a:off x="5852160" y="3709899"/>
            <a:ext cx="3108960" cy="401804"/>
            <a:chOff x="0" y="0"/>
            <a:chExt cx="4145280" cy="535739"/>
          </a:xfrm>
        </p:grpSpPr>
        <p:sp>
          <p:nvSpPr>
            <p:cNvPr id="34" name="Freeform 34"/>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35" name="TextBox 35"/>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MiniLM-L6-v2</a:t>
              </a:r>
            </a:p>
          </p:txBody>
        </p:sp>
      </p:grpSp>
      <p:grpSp>
        <p:nvGrpSpPr>
          <p:cNvPr id="36" name="Group 36"/>
          <p:cNvGrpSpPr/>
          <p:nvPr/>
        </p:nvGrpSpPr>
        <p:grpSpPr>
          <a:xfrm>
            <a:off x="9052560" y="2786398"/>
            <a:ext cx="274320" cy="901273"/>
            <a:chOff x="0" y="0"/>
            <a:chExt cx="365760" cy="1201697"/>
          </a:xfrm>
        </p:grpSpPr>
        <p:sp>
          <p:nvSpPr>
            <p:cNvPr id="37" name="Freeform 37"/>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38" name="TextBox 38"/>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39" name="Group 39"/>
          <p:cNvGrpSpPr/>
          <p:nvPr/>
        </p:nvGrpSpPr>
        <p:grpSpPr>
          <a:xfrm>
            <a:off x="9326880" y="2489320"/>
            <a:ext cx="3108960" cy="1659255"/>
            <a:chOff x="0" y="0"/>
            <a:chExt cx="4145280" cy="2212340"/>
          </a:xfrm>
        </p:grpSpPr>
        <p:sp>
          <p:nvSpPr>
            <p:cNvPr id="40" name="Freeform 40"/>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41" name="Group 41"/>
          <p:cNvGrpSpPr/>
          <p:nvPr/>
        </p:nvGrpSpPr>
        <p:grpSpPr>
          <a:xfrm>
            <a:off x="9326880" y="2489320"/>
            <a:ext cx="3108960" cy="901273"/>
            <a:chOff x="0" y="0"/>
            <a:chExt cx="4145280" cy="1201697"/>
          </a:xfrm>
        </p:grpSpPr>
        <p:sp>
          <p:nvSpPr>
            <p:cNvPr id="42" name="Freeform 42"/>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43" name="TextBox 43"/>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3</a:t>
              </a:r>
            </a:p>
          </p:txBody>
        </p:sp>
      </p:grpSp>
      <p:grpSp>
        <p:nvGrpSpPr>
          <p:cNvPr id="44" name="Group 44"/>
          <p:cNvGrpSpPr/>
          <p:nvPr/>
        </p:nvGrpSpPr>
        <p:grpSpPr>
          <a:xfrm>
            <a:off x="9326880" y="3188202"/>
            <a:ext cx="3108960" cy="499469"/>
            <a:chOff x="0" y="0"/>
            <a:chExt cx="4145280" cy="665958"/>
          </a:xfrm>
        </p:grpSpPr>
        <p:sp>
          <p:nvSpPr>
            <p:cNvPr id="45" name="Freeform 45"/>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46" name="TextBox 46"/>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FAISS Search</a:t>
              </a:r>
            </a:p>
          </p:txBody>
        </p:sp>
      </p:grpSp>
      <p:grpSp>
        <p:nvGrpSpPr>
          <p:cNvPr id="47" name="Group 47"/>
          <p:cNvGrpSpPr/>
          <p:nvPr/>
        </p:nvGrpSpPr>
        <p:grpSpPr>
          <a:xfrm>
            <a:off x="9326880" y="3709899"/>
            <a:ext cx="3108960" cy="401804"/>
            <a:chOff x="0" y="0"/>
            <a:chExt cx="4145280" cy="535739"/>
          </a:xfrm>
        </p:grpSpPr>
        <p:sp>
          <p:nvSpPr>
            <p:cNvPr id="48" name="Freeform 48"/>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49" name="TextBox 49"/>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28,548 patterns</a:t>
              </a:r>
            </a:p>
          </p:txBody>
        </p:sp>
      </p:grpSp>
      <p:grpSp>
        <p:nvGrpSpPr>
          <p:cNvPr id="50" name="Group 50"/>
          <p:cNvGrpSpPr/>
          <p:nvPr/>
        </p:nvGrpSpPr>
        <p:grpSpPr>
          <a:xfrm>
            <a:off x="12527280" y="2786398"/>
            <a:ext cx="274320" cy="901273"/>
            <a:chOff x="0" y="0"/>
            <a:chExt cx="365760" cy="1201697"/>
          </a:xfrm>
        </p:grpSpPr>
        <p:sp>
          <p:nvSpPr>
            <p:cNvPr id="51" name="Freeform 51"/>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52" name="TextBox 52"/>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53" name="Group 53"/>
          <p:cNvGrpSpPr/>
          <p:nvPr/>
        </p:nvGrpSpPr>
        <p:grpSpPr>
          <a:xfrm>
            <a:off x="12801600" y="2489320"/>
            <a:ext cx="3108960" cy="1659255"/>
            <a:chOff x="0" y="0"/>
            <a:chExt cx="4145280" cy="2212340"/>
          </a:xfrm>
        </p:grpSpPr>
        <p:sp>
          <p:nvSpPr>
            <p:cNvPr id="54" name="Freeform 54"/>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55" name="Group 55"/>
          <p:cNvGrpSpPr/>
          <p:nvPr/>
        </p:nvGrpSpPr>
        <p:grpSpPr>
          <a:xfrm>
            <a:off x="12801600" y="2489320"/>
            <a:ext cx="3108960" cy="901273"/>
            <a:chOff x="0" y="0"/>
            <a:chExt cx="4145280" cy="1201697"/>
          </a:xfrm>
        </p:grpSpPr>
        <p:sp>
          <p:nvSpPr>
            <p:cNvPr id="56" name="Freeform 56"/>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57" name="TextBox 57"/>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4</a:t>
              </a:r>
            </a:p>
          </p:txBody>
        </p:sp>
      </p:grpSp>
      <p:grpSp>
        <p:nvGrpSpPr>
          <p:cNvPr id="58" name="Group 58"/>
          <p:cNvGrpSpPr/>
          <p:nvPr/>
        </p:nvGrpSpPr>
        <p:grpSpPr>
          <a:xfrm>
            <a:off x="12801600" y="3188202"/>
            <a:ext cx="3108960" cy="499469"/>
            <a:chOff x="0" y="0"/>
            <a:chExt cx="4145280" cy="665958"/>
          </a:xfrm>
        </p:grpSpPr>
        <p:sp>
          <p:nvSpPr>
            <p:cNvPr id="59" name="Freeform 59"/>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60" name="TextBox 60"/>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Risk Assessment</a:t>
              </a:r>
            </a:p>
          </p:txBody>
        </p:sp>
      </p:grpSp>
      <p:grpSp>
        <p:nvGrpSpPr>
          <p:cNvPr id="61" name="Group 61"/>
          <p:cNvGrpSpPr/>
          <p:nvPr/>
        </p:nvGrpSpPr>
        <p:grpSpPr>
          <a:xfrm>
            <a:off x="12801600" y="3709899"/>
            <a:ext cx="3108960" cy="401804"/>
            <a:chOff x="0" y="0"/>
            <a:chExt cx="4145280" cy="535739"/>
          </a:xfrm>
        </p:grpSpPr>
        <p:sp>
          <p:nvSpPr>
            <p:cNvPr id="62" name="Freeform 62"/>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63" name="TextBox 63"/>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Threshold: 0.7</a:t>
              </a:r>
            </a:p>
          </p:txBody>
        </p:sp>
      </p:grpSp>
      <p:sp>
        <p:nvSpPr>
          <p:cNvPr id="64" name="TextBox 64"/>
          <p:cNvSpPr txBox="1"/>
          <p:nvPr/>
        </p:nvSpPr>
        <p:spPr>
          <a:xfrm>
            <a:off x="3519788" y="388860"/>
            <a:ext cx="10384393"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Defense Strategy - RAG Filtering</a:t>
            </a:r>
          </a:p>
        </p:txBody>
      </p:sp>
      <p:sp>
        <p:nvSpPr>
          <p:cNvPr id="65" name="TextBox 6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19</a:t>
            </a:r>
          </a:p>
        </p:txBody>
      </p:sp>
      <p:sp>
        <p:nvSpPr>
          <p:cNvPr id="66" name="Freeform 66"/>
          <p:cNvSpPr/>
          <p:nvPr/>
        </p:nvSpPr>
        <p:spPr>
          <a:xfrm>
            <a:off x="914400" y="4810304"/>
            <a:ext cx="8412480" cy="3769204"/>
          </a:xfrm>
          <a:custGeom>
            <a:avLst/>
            <a:gdLst/>
            <a:ahLst/>
            <a:cxnLst/>
            <a:rect l="l" t="t" r="r" b="b"/>
            <a:pathLst>
              <a:path w="8412480" h="3769204">
                <a:moveTo>
                  <a:pt x="0" y="0"/>
                </a:moveTo>
                <a:lnTo>
                  <a:pt x="8412480" y="0"/>
                </a:lnTo>
                <a:lnTo>
                  <a:pt x="8412480" y="3769204"/>
                </a:lnTo>
                <a:lnTo>
                  <a:pt x="0" y="3769204"/>
                </a:lnTo>
                <a:lnTo>
                  <a:pt x="0" y="0"/>
                </a:lnTo>
                <a:close/>
              </a:path>
            </a:pathLst>
          </a:custGeom>
          <a:blipFill>
            <a:blip r:embed="rId4"/>
            <a:stretch>
              <a:fillRect l="-1374" r="-1374" b="-85467"/>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rot="-10800000">
            <a:off x="869522" y="2465701"/>
            <a:ext cx="10854925" cy="5282139"/>
            <a:chOff x="0" y="0"/>
            <a:chExt cx="5872108" cy="2857440"/>
          </a:xfrm>
        </p:grpSpPr>
        <p:sp>
          <p:nvSpPr>
            <p:cNvPr id="9" name="Freeform 9"/>
            <p:cNvSpPr/>
            <p:nvPr/>
          </p:nvSpPr>
          <p:spPr>
            <a:xfrm>
              <a:off x="0" y="0"/>
              <a:ext cx="5872108" cy="2857440"/>
            </a:xfrm>
            <a:custGeom>
              <a:avLst/>
              <a:gdLst/>
              <a:ahLst/>
              <a:cxnLst/>
              <a:rect l="l" t="t" r="r" b="b"/>
              <a:pathLst>
                <a:path w="5872108" h="2857440">
                  <a:moveTo>
                    <a:pt x="22823" y="0"/>
                  </a:moveTo>
                  <a:lnTo>
                    <a:pt x="5849285" y="0"/>
                  </a:lnTo>
                  <a:cubicBezTo>
                    <a:pt x="5855338" y="0"/>
                    <a:pt x="5861143" y="2405"/>
                    <a:pt x="5865423" y="6685"/>
                  </a:cubicBezTo>
                  <a:cubicBezTo>
                    <a:pt x="5869703" y="10965"/>
                    <a:pt x="5872108" y="16770"/>
                    <a:pt x="5872108" y="22823"/>
                  </a:cubicBezTo>
                  <a:lnTo>
                    <a:pt x="5872108" y="2834617"/>
                  </a:lnTo>
                  <a:cubicBezTo>
                    <a:pt x="5872108" y="2840670"/>
                    <a:pt x="5869703" y="2846475"/>
                    <a:pt x="5865423" y="2850755"/>
                  </a:cubicBezTo>
                  <a:cubicBezTo>
                    <a:pt x="5861143" y="2855035"/>
                    <a:pt x="5855338" y="2857440"/>
                    <a:pt x="5849285" y="2857440"/>
                  </a:cubicBezTo>
                  <a:lnTo>
                    <a:pt x="22823" y="2857440"/>
                  </a:lnTo>
                  <a:cubicBezTo>
                    <a:pt x="10218" y="2857440"/>
                    <a:pt x="0" y="2847221"/>
                    <a:pt x="0" y="2834617"/>
                  </a:cubicBezTo>
                  <a:lnTo>
                    <a:pt x="0" y="22823"/>
                  </a:lnTo>
                  <a:cubicBezTo>
                    <a:pt x="0" y="16770"/>
                    <a:pt x="2405" y="10965"/>
                    <a:pt x="6685" y="6685"/>
                  </a:cubicBezTo>
                  <a:cubicBezTo>
                    <a:pt x="10965" y="2405"/>
                    <a:pt x="16770" y="0"/>
                    <a:pt x="22823" y="0"/>
                  </a:cubicBezTo>
                  <a:close/>
                </a:path>
              </a:pathLst>
            </a:custGeom>
            <a:solidFill>
              <a:srgbClr val="FFFFFF"/>
            </a:solidFill>
            <a:ln w="38100" cap="rnd">
              <a:solidFill>
                <a:srgbClr val="D2C9D8"/>
              </a:solidFill>
              <a:prstDash val="solid"/>
              <a:round/>
            </a:ln>
          </p:spPr>
        </p:sp>
        <p:sp>
          <p:nvSpPr>
            <p:cNvPr id="10" name="TextBox 10"/>
            <p:cNvSpPr txBox="1"/>
            <p:nvPr/>
          </p:nvSpPr>
          <p:spPr>
            <a:xfrm>
              <a:off x="0" y="-38100"/>
              <a:ext cx="5872108" cy="289554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1" name="Freeform 11"/>
          <p:cNvSpPr/>
          <p:nvPr/>
        </p:nvSpPr>
        <p:spPr>
          <a:xfrm>
            <a:off x="12112133" y="2914252"/>
            <a:ext cx="5888047" cy="4666277"/>
          </a:xfrm>
          <a:custGeom>
            <a:avLst/>
            <a:gdLst/>
            <a:ahLst/>
            <a:cxnLst/>
            <a:rect l="l" t="t" r="r" b="b"/>
            <a:pathLst>
              <a:path w="5888047" h="4666277">
                <a:moveTo>
                  <a:pt x="0" y="0"/>
                </a:moveTo>
                <a:lnTo>
                  <a:pt x="5888047" y="0"/>
                </a:lnTo>
                <a:lnTo>
                  <a:pt x="5888047" y="4666277"/>
                </a:lnTo>
                <a:lnTo>
                  <a:pt x="0" y="4666277"/>
                </a:lnTo>
                <a:lnTo>
                  <a:pt x="0" y="0"/>
                </a:lnTo>
                <a:close/>
              </a:path>
            </a:pathLst>
          </a:custGeom>
          <a:blipFill>
            <a:blip r:embed="rId3"/>
            <a:stretch>
              <a:fillRect l="-20444" r="-20444"/>
            </a:stretch>
          </a:blipFill>
        </p:spPr>
      </p:sp>
      <p:sp>
        <p:nvSpPr>
          <p:cNvPr id="12" name="TextBox 12"/>
          <p:cNvSpPr txBox="1"/>
          <p:nvPr/>
        </p:nvSpPr>
        <p:spPr>
          <a:xfrm>
            <a:off x="6423321" y="451528"/>
            <a:ext cx="4245703"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Introduction </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
        <p:nvSpPr>
          <p:cNvPr id="14" name="TextBox 14"/>
          <p:cNvSpPr txBox="1"/>
          <p:nvPr/>
        </p:nvSpPr>
        <p:spPr>
          <a:xfrm>
            <a:off x="1237516" y="2771430"/>
            <a:ext cx="10260226" cy="4677465"/>
          </a:xfrm>
          <a:prstGeom prst="rect">
            <a:avLst/>
          </a:prstGeom>
        </p:spPr>
        <p:txBody>
          <a:bodyPr lIns="0" tIns="0" rIns="0" bIns="0" rtlCol="0" anchor="t">
            <a:spAutoFit/>
          </a:bodyPr>
          <a:lstStyle/>
          <a:p>
            <a:pPr algn="just">
              <a:lnSpc>
                <a:spcPts val="3111"/>
              </a:lnSpc>
            </a:pPr>
            <a:endParaRPr/>
          </a:p>
          <a:p>
            <a:pPr algn="l">
              <a:lnSpc>
                <a:spcPts val="3111"/>
              </a:lnSpc>
              <a:spcBef>
                <a:spcPct val="0"/>
              </a:spcBef>
            </a:pPr>
            <a:r>
              <a:rPr lang="en-US" sz="2222">
                <a:solidFill>
                  <a:srgbClr val="000000"/>
                </a:solidFill>
                <a:latin typeface="Merriweather"/>
                <a:ea typeface="Merriweather"/>
                <a:cs typeface="Merriweather"/>
                <a:sym typeface="Merriweather"/>
              </a:rPr>
              <a:t>Large Language Models (LLMs) such as GPT-2 and Mistral-7B have revolutionized many domains, including cybersecurity.</a:t>
            </a:r>
          </a:p>
          <a:p>
            <a:pPr algn="l">
              <a:lnSpc>
                <a:spcPts val="3111"/>
              </a:lnSpc>
              <a:spcBef>
                <a:spcPct val="0"/>
              </a:spcBef>
            </a:pPr>
            <a:r>
              <a:rPr lang="en-US" sz="2222">
                <a:solidFill>
                  <a:srgbClr val="000000"/>
                </a:solidFill>
                <a:latin typeface="Merriweather"/>
                <a:ea typeface="Merriweather"/>
                <a:cs typeface="Merriweather"/>
                <a:sym typeface="Merriweather"/>
              </a:rPr>
              <a:t> However, they remain vulnerable to adversarial attacks like prompt injection and jailbreaking.These attacks can bypass safety mechanisms and force models to generate unsafe outputs. This project evaluates the robustness of LLMs using base, LoRA fine-tuned, and RAG-based approaches.</a:t>
            </a:r>
          </a:p>
          <a:p>
            <a:pPr algn="l">
              <a:lnSpc>
                <a:spcPts val="3111"/>
              </a:lnSpc>
              <a:spcBef>
                <a:spcPct val="0"/>
              </a:spcBef>
            </a:pPr>
            <a:endParaRPr lang="en-US" sz="2222">
              <a:solidFill>
                <a:srgbClr val="000000"/>
              </a:solidFill>
              <a:latin typeface="Merriweather"/>
              <a:ea typeface="Merriweather"/>
              <a:cs typeface="Merriweather"/>
              <a:sym typeface="Merriweather"/>
            </a:endParaRPr>
          </a:p>
          <a:p>
            <a:pPr algn="l">
              <a:lnSpc>
                <a:spcPts val="3111"/>
              </a:lnSpc>
              <a:spcBef>
                <a:spcPct val="0"/>
              </a:spcBef>
            </a:pPr>
            <a:r>
              <a:rPr lang="en-US" sz="2222">
                <a:solidFill>
                  <a:srgbClr val="000000"/>
                </a:solidFill>
                <a:latin typeface="Merriweather"/>
                <a:ea typeface="Merriweather"/>
                <a:cs typeface="Merriweather"/>
                <a:sym typeface="Merriweather"/>
              </a:rPr>
              <a:t> The objective is to assess whether models can provide accurate yet safe responses under adversarial conditions.</a:t>
            </a:r>
          </a:p>
          <a:p>
            <a:pPr algn="ctr">
              <a:lnSpc>
                <a:spcPts val="3111"/>
              </a:lnSpc>
              <a:spcBef>
                <a:spcPct val="0"/>
              </a:spcBef>
            </a:pPr>
            <a:endParaRPr lang="en-US" sz="2222">
              <a:solidFill>
                <a:srgbClr val="000000"/>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14400" y="1828800"/>
            <a:ext cx="16459200" cy="548640"/>
            <a:chOff x="0" y="0"/>
            <a:chExt cx="21945600" cy="731520"/>
          </a:xfrm>
        </p:grpSpPr>
        <p:sp>
          <p:nvSpPr>
            <p:cNvPr id="9" name="Freeform 9"/>
            <p:cNvSpPr/>
            <p:nvPr/>
          </p:nvSpPr>
          <p:spPr>
            <a:xfrm>
              <a:off x="0" y="0"/>
              <a:ext cx="21945600" cy="731520"/>
            </a:xfrm>
            <a:custGeom>
              <a:avLst/>
              <a:gdLst/>
              <a:ahLst/>
              <a:cxnLst/>
              <a:rect l="l" t="t" r="r" b="b"/>
              <a:pathLst>
                <a:path w="21945600" h="731520">
                  <a:moveTo>
                    <a:pt x="0" y="0"/>
                  </a:moveTo>
                  <a:lnTo>
                    <a:pt x="21945600" y="0"/>
                  </a:lnTo>
                  <a:lnTo>
                    <a:pt x="21945600" y="731520"/>
                  </a:lnTo>
                  <a:lnTo>
                    <a:pt x="0" y="731520"/>
                  </a:lnTo>
                  <a:close/>
                </a:path>
              </a:pathLst>
            </a:custGeom>
            <a:blipFill>
              <a:blip r:embed="rId3">
                <a:alphaModFix amt="0"/>
              </a:blip>
              <a:stretch>
                <a:fillRect t="-534551" b="-534551"/>
              </a:stretch>
            </a:blipFill>
          </p:spPr>
        </p:sp>
        <p:sp>
          <p:nvSpPr>
            <p:cNvPr id="10" name="TextBox 10"/>
            <p:cNvSpPr txBox="1"/>
            <p:nvPr/>
          </p:nvSpPr>
          <p:spPr>
            <a:xfrm>
              <a:off x="0" y="-66675"/>
              <a:ext cx="21945600" cy="798195"/>
            </a:xfrm>
            <a:prstGeom prst="rect">
              <a:avLst/>
            </a:prstGeom>
          </p:spPr>
          <p:txBody>
            <a:bodyPr lIns="0" tIns="0" rIns="0" bIns="0" rtlCol="0" anchor="ctr"/>
            <a:lstStyle/>
            <a:p>
              <a:pPr algn="l">
                <a:lnSpc>
                  <a:spcPts val="4320"/>
                </a:lnSpc>
              </a:pPr>
              <a:r>
                <a:rPr lang="en-US" sz="3600" b="1">
                  <a:solidFill>
                    <a:srgbClr val="2C3E50"/>
                  </a:solidFill>
                  <a:latin typeface="Calibri (MS) Bold"/>
                  <a:ea typeface="Calibri (MS) Bold"/>
                  <a:cs typeface="Calibri (MS) Bold"/>
                  <a:sym typeface="Calibri (MS) Bold"/>
                </a:rPr>
                <a:t>RAG Architecture</a:t>
              </a:r>
            </a:p>
          </p:txBody>
        </p:sp>
      </p:grpSp>
      <p:grpSp>
        <p:nvGrpSpPr>
          <p:cNvPr id="11" name="Group 11"/>
          <p:cNvGrpSpPr/>
          <p:nvPr/>
        </p:nvGrpSpPr>
        <p:grpSpPr>
          <a:xfrm>
            <a:off x="2377440" y="2489320"/>
            <a:ext cx="3108960" cy="1659255"/>
            <a:chOff x="0" y="0"/>
            <a:chExt cx="4145280" cy="2212340"/>
          </a:xfrm>
        </p:grpSpPr>
        <p:sp>
          <p:nvSpPr>
            <p:cNvPr id="12" name="Freeform 12"/>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13" name="Group 13"/>
          <p:cNvGrpSpPr/>
          <p:nvPr/>
        </p:nvGrpSpPr>
        <p:grpSpPr>
          <a:xfrm>
            <a:off x="2377440" y="2489320"/>
            <a:ext cx="3108960" cy="901273"/>
            <a:chOff x="0" y="0"/>
            <a:chExt cx="4145280" cy="1201697"/>
          </a:xfrm>
        </p:grpSpPr>
        <p:sp>
          <p:nvSpPr>
            <p:cNvPr id="14" name="Freeform 14"/>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15" name="TextBox 15"/>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1</a:t>
              </a:r>
            </a:p>
          </p:txBody>
        </p:sp>
      </p:grpSp>
      <p:grpSp>
        <p:nvGrpSpPr>
          <p:cNvPr id="16" name="Group 16"/>
          <p:cNvGrpSpPr/>
          <p:nvPr/>
        </p:nvGrpSpPr>
        <p:grpSpPr>
          <a:xfrm>
            <a:off x="2377440" y="3188202"/>
            <a:ext cx="3108960" cy="499469"/>
            <a:chOff x="0" y="0"/>
            <a:chExt cx="4145280" cy="665958"/>
          </a:xfrm>
        </p:grpSpPr>
        <p:sp>
          <p:nvSpPr>
            <p:cNvPr id="17" name="Freeform 17"/>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18" name="TextBox 18"/>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User Prompt</a:t>
              </a:r>
            </a:p>
          </p:txBody>
        </p:sp>
      </p:grpSp>
      <p:grpSp>
        <p:nvGrpSpPr>
          <p:cNvPr id="19" name="Group 19"/>
          <p:cNvGrpSpPr/>
          <p:nvPr/>
        </p:nvGrpSpPr>
        <p:grpSpPr>
          <a:xfrm>
            <a:off x="2377440" y="3709899"/>
            <a:ext cx="3108960" cy="401804"/>
            <a:chOff x="0" y="0"/>
            <a:chExt cx="4145280" cy="535739"/>
          </a:xfrm>
        </p:grpSpPr>
        <p:sp>
          <p:nvSpPr>
            <p:cNvPr id="20" name="Freeform 20"/>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21" name="TextBox 21"/>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Input query</a:t>
              </a:r>
            </a:p>
          </p:txBody>
        </p:sp>
      </p:grpSp>
      <p:grpSp>
        <p:nvGrpSpPr>
          <p:cNvPr id="22" name="Group 22"/>
          <p:cNvGrpSpPr/>
          <p:nvPr/>
        </p:nvGrpSpPr>
        <p:grpSpPr>
          <a:xfrm>
            <a:off x="5577840" y="2786398"/>
            <a:ext cx="274320" cy="901273"/>
            <a:chOff x="0" y="0"/>
            <a:chExt cx="365760" cy="1201697"/>
          </a:xfrm>
        </p:grpSpPr>
        <p:sp>
          <p:nvSpPr>
            <p:cNvPr id="23" name="Freeform 23"/>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24" name="TextBox 24"/>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25" name="Group 25"/>
          <p:cNvGrpSpPr/>
          <p:nvPr/>
        </p:nvGrpSpPr>
        <p:grpSpPr>
          <a:xfrm>
            <a:off x="5852160" y="2489320"/>
            <a:ext cx="3108960" cy="1659255"/>
            <a:chOff x="0" y="0"/>
            <a:chExt cx="4145280" cy="2212340"/>
          </a:xfrm>
        </p:grpSpPr>
        <p:sp>
          <p:nvSpPr>
            <p:cNvPr id="26" name="Freeform 26"/>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27" name="Group 27"/>
          <p:cNvGrpSpPr/>
          <p:nvPr/>
        </p:nvGrpSpPr>
        <p:grpSpPr>
          <a:xfrm>
            <a:off x="5852160" y="2489320"/>
            <a:ext cx="3108960" cy="901273"/>
            <a:chOff x="0" y="0"/>
            <a:chExt cx="4145280" cy="1201697"/>
          </a:xfrm>
        </p:grpSpPr>
        <p:sp>
          <p:nvSpPr>
            <p:cNvPr id="28" name="Freeform 28"/>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29" name="TextBox 29"/>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2</a:t>
              </a:r>
            </a:p>
          </p:txBody>
        </p:sp>
      </p:grpSp>
      <p:grpSp>
        <p:nvGrpSpPr>
          <p:cNvPr id="30" name="Group 30"/>
          <p:cNvGrpSpPr/>
          <p:nvPr/>
        </p:nvGrpSpPr>
        <p:grpSpPr>
          <a:xfrm>
            <a:off x="5852160" y="3188202"/>
            <a:ext cx="3108960" cy="499469"/>
            <a:chOff x="0" y="0"/>
            <a:chExt cx="4145280" cy="665958"/>
          </a:xfrm>
        </p:grpSpPr>
        <p:sp>
          <p:nvSpPr>
            <p:cNvPr id="31" name="Freeform 31"/>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32" name="TextBox 32"/>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Embedding Model</a:t>
              </a:r>
            </a:p>
          </p:txBody>
        </p:sp>
      </p:grpSp>
      <p:grpSp>
        <p:nvGrpSpPr>
          <p:cNvPr id="33" name="Group 33"/>
          <p:cNvGrpSpPr/>
          <p:nvPr/>
        </p:nvGrpSpPr>
        <p:grpSpPr>
          <a:xfrm>
            <a:off x="5852160" y="3709899"/>
            <a:ext cx="3108960" cy="401804"/>
            <a:chOff x="0" y="0"/>
            <a:chExt cx="4145280" cy="535739"/>
          </a:xfrm>
        </p:grpSpPr>
        <p:sp>
          <p:nvSpPr>
            <p:cNvPr id="34" name="Freeform 34"/>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35" name="TextBox 35"/>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MiniLM-L6-v2</a:t>
              </a:r>
            </a:p>
          </p:txBody>
        </p:sp>
      </p:grpSp>
      <p:grpSp>
        <p:nvGrpSpPr>
          <p:cNvPr id="36" name="Group 36"/>
          <p:cNvGrpSpPr/>
          <p:nvPr/>
        </p:nvGrpSpPr>
        <p:grpSpPr>
          <a:xfrm>
            <a:off x="9052560" y="2786398"/>
            <a:ext cx="274320" cy="901273"/>
            <a:chOff x="0" y="0"/>
            <a:chExt cx="365760" cy="1201697"/>
          </a:xfrm>
        </p:grpSpPr>
        <p:sp>
          <p:nvSpPr>
            <p:cNvPr id="37" name="Freeform 37"/>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38" name="TextBox 38"/>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39" name="Group 39"/>
          <p:cNvGrpSpPr/>
          <p:nvPr/>
        </p:nvGrpSpPr>
        <p:grpSpPr>
          <a:xfrm>
            <a:off x="9326880" y="2489320"/>
            <a:ext cx="3108960" cy="1659255"/>
            <a:chOff x="0" y="0"/>
            <a:chExt cx="4145280" cy="2212340"/>
          </a:xfrm>
        </p:grpSpPr>
        <p:sp>
          <p:nvSpPr>
            <p:cNvPr id="40" name="Freeform 40"/>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41" name="Group 41"/>
          <p:cNvGrpSpPr/>
          <p:nvPr/>
        </p:nvGrpSpPr>
        <p:grpSpPr>
          <a:xfrm>
            <a:off x="9326880" y="2489320"/>
            <a:ext cx="3108960" cy="901273"/>
            <a:chOff x="0" y="0"/>
            <a:chExt cx="4145280" cy="1201697"/>
          </a:xfrm>
        </p:grpSpPr>
        <p:sp>
          <p:nvSpPr>
            <p:cNvPr id="42" name="Freeform 42"/>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43" name="TextBox 43"/>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3</a:t>
              </a:r>
            </a:p>
          </p:txBody>
        </p:sp>
      </p:grpSp>
      <p:grpSp>
        <p:nvGrpSpPr>
          <p:cNvPr id="44" name="Group 44"/>
          <p:cNvGrpSpPr/>
          <p:nvPr/>
        </p:nvGrpSpPr>
        <p:grpSpPr>
          <a:xfrm>
            <a:off x="9326880" y="3188202"/>
            <a:ext cx="3108960" cy="499469"/>
            <a:chOff x="0" y="0"/>
            <a:chExt cx="4145280" cy="665958"/>
          </a:xfrm>
        </p:grpSpPr>
        <p:sp>
          <p:nvSpPr>
            <p:cNvPr id="45" name="Freeform 45"/>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46" name="TextBox 46"/>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FAISS Search</a:t>
              </a:r>
            </a:p>
          </p:txBody>
        </p:sp>
      </p:grpSp>
      <p:grpSp>
        <p:nvGrpSpPr>
          <p:cNvPr id="47" name="Group 47"/>
          <p:cNvGrpSpPr/>
          <p:nvPr/>
        </p:nvGrpSpPr>
        <p:grpSpPr>
          <a:xfrm>
            <a:off x="9326880" y="3709899"/>
            <a:ext cx="3108960" cy="401804"/>
            <a:chOff x="0" y="0"/>
            <a:chExt cx="4145280" cy="535739"/>
          </a:xfrm>
        </p:grpSpPr>
        <p:sp>
          <p:nvSpPr>
            <p:cNvPr id="48" name="Freeform 48"/>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49" name="TextBox 49"/>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28,548 patterns</a:t>
              </a:r>
            </a:p>
          </p:txBody>
        </p:sp>
      </p:grpSp>
      <p:grpSp>
        <p:nvGrpSpPr>
          <p:cNvPr id="50" name="Group 50"/>
          <p:cNvGrpSpPr/>
          <p:nvPr/>
        </p:nvGrpSpPr>
        <p:grpSpPr>
          <a:xfrm>
            <a:off x="12527280" y="2786398"/>
            <a:ext cx="274320" cy="901273"/>
            <a:chOff x="0" y="0"/>
            <a:chExt cx="365760" cy="1201697"/>
          </a:xfrm>
        </p:grpSpPr>
        <p:sp>
          <p:nvSpPr>
            <p:cNvPr id="51" name="Freeform 51"/>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52" name="TextBox 52"/>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53" name="Group 53"/>
          <p:cNvGrpSpPr/>
          <p:nvPr/>
        </p:nvGrpSpPr>
        <p:grpSpPr>
          <a:xfrm>
            <a:off x="12801600" y="2489320"/>
            <a:ext cx="3108960" cy="1659255"/>
            <a:chOff x="0" y="0"/>
            <a:chExt cx="4145280" cy="2212340"/>
          </a:xfrm>
        </p:grpSpPr>
        <p:sp>
          <p:nvSpPr>
            <p:cNvPr id="54" name="Freeform 54"/>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55" name="Group 55"/>
          <p:cNvGrpSpPr/>
          <p:nvPr/>
        </p:nvGrpSpPr>
        <p:grpSpPr>
          <a:xfrm>
            <a:off x="12801600" y="2489320"/>
            <a:ext cx="3108960" cy="901273"/>
            <a:chOff x="0" y="0"/>
            <a:chExt cx="4145280" cy="1201697"/>
          </a:xfrm>
        </p:grpSpPr>
        <p:sp>
          <p:nvSpPr>
            <p:cNvPr id="56" name="Freeform 56"/>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57" name="TextBox 57"/>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4</a:t>
              </a:r>
            </a:p>
          </p:txBody>
        </p:sp>
      </p:grpSp>
      <p:grpSp>
        <p:nvGrpSpPr>
          <p:cNvPr id="58" name="Group 58"/>
          <p:cNvGrpSpPr/>
          <p:nvPr/>
        </p:nvGrpSpPr>
        <p:grpSpPr>
          <a:xfrm>
            <a:off x="12801600" y="3188202"/>
            <a:ext cx="3108960" cy="499469"/>
            <a:chOff x="0" y="0"/>
            <a:chExt cx="4145280" cy="665958"/>
          </a:xfrm>
        </p:grpSpPr>
        <p:sp>
          <p:nvSpPr>
            <p:cNvPr id="59" name="Freeform 59"/>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60" name="TextBox 60"/>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Risk Assessment</a:t>
              </a:r>
            </a:p>
          </p:txBody>
        </p:sp>
      </p:grpSp>
      <p:grpSp>
        <p:nvGrpSpPr>
          <p:cNvPr id="61" name="Group 61"/>
          <p:cNvGrpSpPr/>
          <p:nvPr/>
        </p:nvGrpSpPr>
        <p:grpSpPr>
          <a:xfrm>
            <a:off x="12801600" y="3709899"/>
            <a:ext cx="3108960" cy="401804"/>
            <a:chOff x="0" y="0"/>
            <a:chExt cx="4145280" cy="535739"/>
          </a:xfrm>
        </p:grpSpPr>
        <p:sp>
          <p:nvSpPr>
            <p:cNvPr id="62" name="Freeform 62"/>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63" name="TextBox 63"/>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Threshold: 0.7</a:t>
              </a:r>
            </a:p>
          </p:txBody>
        </p:sp>
      </p:grpSp>
      <p:sp>
        <p:nvSpPr>
          <p:cNvPr id="64" name="TextBox 64"/>
          <p:cNvSpPr txBox="1"/>
          <p:nvPr/>
        </p:nvSpPr>
        <p:spPr>
          <a:xfrm>
            <a:off x="3519788" y="388860"/>
            <a:ext cx="10384393"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Defense Strategy - RAG Filtering</a:t>
            </a:r>
          </a:p>
        </p:txBody>
      </p:sp>
      <p:sp>
        <p:nvSpPr>
          <p:cNvPr id="65" name="TextBox 6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20</a:t>
            </a:r>
          </a:p>
        </p:txBody>
      </p:sp>
      <p:sp>
        <p:nvSpPr>
          <p:cNvPr id="66" name="Freeform 66"/>
          <p:cNvSpPr/>
          <p:nvPr/>
        </p:nvSpPr>
        <p:spPr>
          <a:xfrm>
            <a:off x="9326880" y="4868955"/>
            <a:ext cx="8799195" cy="3094049"/>
          </a:xfrm>
          <a:custGeom>
            <a:avLst/>
            <a:gdLst/>
            <a:ahLst/>
            <a:cxnLst/>
            <a:rect l="l" t="t" r="r" b="b"/>
            <a:pathLst>
              <a:path w="8799195" h="3094049">
                <a:moveTo>
                  <a:pt x="0" y="0"/>
                </a:moveTo>
                <a:lnTo>
                  <a:pt x="8799195" y="0"/>
                </a:lnTo>
                <a:lnTo>
                  <a:pt x="8799195" y="3094049"/>
                </a:lnTo>
                <a:lnTo>
                  <a:pt x="0" y="3094049"/>
                </a:lnTo>
                <a:lnTo>
                  <a:pt x="0" y="0"/>
                </a:lnTo>
                <a:close/>
              </a:path>
            </a:pathLst>
          </a:custGeom>
          <a:blipFill>
            <a:blip r:embed="rId4"/>
            <a:stretch>
              <a:fillRect l="-1374" t="-136324" r="-1374"/>
            </a:stretch>
          </a:blipFill>
        </p:spPr>
      </p:sp>
      <p:sp>
        <p:nvSpPr>
          <p:cNvPr id="67" name="Freeform 67"/>
          <p:cNvSpPr/>
          <p:nvPr/>
        </p:nvSpPr>
        <p:spPr>
          <a:xfrm>
            <a:off x="914400" y="4810304"/>
            <a:ext cx="8412480" cy="3769204"/>
          </a:xfrm>
          <a:custGeom>
            <a:avLst/>
            <a:gdLst/>
            <a:ahLst/>
            <a:cxnLst/>
            <a:rect l="l" t="t" r="r" b="b"/>
            <a:pathLst>
              <a:path w="8412480" h="3769204">
                <a:moveTo>
                  <a:pt x="0" y="0"/>
                </a:moveTo>
                <a:lnTo>
                  <a:pt x="8412480" y="0"/>
                </a:lnTo>
                <a:lnTo>
                  <a:pt x="8412480" y="3769204"/>
                </a:lnTo>
                <a:lnTo>
                  <a:pt x="0" y="3769204"/>
                </a:lnTo>
                <a:lnTo>
                  <a:pt x="0" y="0"/>
                </a:lnTo>
                <a:close/>
              </a:path>
            </a:pathLst>
          </a:custGeom>
          <a:blipFill>
            <a:blip r:embed="rId4"/>
            <a:stretch>
              <a:fillRect l="-1374" r="-1374" b="-85467"/>
            </a:stretch>
          </a:blipFill>
        </p:spPr>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14400" y="1828800"/>
            <a:ext cx="16459200" cy="548640"/>
            <a:chOff x="0" y="0"/>
            <a:chExt cx="21945600" cy="731520"/>
          </a:xfrm>
        </p:grpSpPr>
        <p:sp>
          <p:nvSpPr>
            <p:cNvPr id="9" name="Freeform 9"/>
            <p:cNvSpPr/>
            <p:nvPr/>
          </p:nvSpPr>
          <p:spPr>
            <a:xfrm>
              <a:off x="0" y="0"/>
              <a:ext cx="21945600" cy="731520"/>
            </a:xfrm>
            <a:custGeom>
              <a:avLst/>
              <a:gdLst/>
              <a:ahLst/>
              <a:cxnLst/>
              <a:rect l="l" t="t" r="r" b="b"/>
              <a:pathLst>
                <a:path w="21945600" h="731520">
                  <a:moveTo>
                    <a:pt x="0" y="0"/>
                  </a:moveTo>
                  <a:lnTo>
                    <a:pt x="21945600" y="0"/>
                  </a:lnTo>
                  <a:lnTo>
                    <a:pt x="21945600" y="731520"/>
                  </a:lnTo>
                  <a:lnTo>
                    <a:pt x="0" y="731520"/>
                  </a:lnTo>
                  <a:close/>
                </a:path>
              </a:pathLst>
            </a:custGeom>
            <a:blipFill>
              <a:blip r:embed="rId3">
                <a:alphaModFix amt="0"/>
              </a:blip>
              <a:stretch>
                <a:fillRect t="-534551" b="-534551"/>
              </a:stretch>
            </a:blipFill>
          </p:spPr>
        </p:sp>
        <p:sp>
          <p:nvSpPr>
            <p:cNvPr id="10" name="TextBox 10"/>
            <p:cNvSpPr txBox="1"/>
            <p:nvPr/>
          </p:nvSpPr>
          <p:spPr>
            <a:xfrm>
              <a:off x="0" y="-66675"/>
              <a:ext cx="21945600" cy="798195"/>
            </a:xfrm>
            <a:prstGeom prst="rect">
              <a:avLst/>
            </a:prstGeom>
          </p:spPr>
          <p:txBody>
            <a:bodyPr lIns="0" tIns="0" rIns="0" bIns="0" rtlCol="0" anchor="ctr"/>
            <a:lstStyle/>
            <a:p>
              <a:pPr algn="l">
                <a:lnSpc>
                  <a:spcPts val="4320"/>
                </a:lnSpc>
              </a:pPr>
              <a:r>
                <a:rPr lang="en-US" sz="3600" b="1">
                  <a:solidFill>
                    <a:srgbClr val="2C3E50"/>
                  </a:solidFill>
                  <a:latin typeface="Calibri (MS) Bold"/>
                  <a:ea typeface="Calibri (MS) Bold"/>
                  <a:cs typeface="Calibri (MS) Bold"/>
                  <a:sym typeface="Calibri (MS) Bold"/>
                </a:rPr>
                <a:t>RAG Architecture</a:t>
              </a:r>
            </a:p>
          </p:txBody>
        </p:sp>
      </p:grpSp>
      <p:grpSp>
        <p:nvGrpSpPr>
          <p:cNvPr id="11" name="Group 11"/>
          <p:cNvGrpSpPr/>
          <p:nvPr/>
        </p:nvGrpSpPr>
        <p:grpSpPr>
          <a:xfrm>
            <a:off x="2377440" y="2489320"/>
            <a:ext cx="3108960" cy="1659255"/>
            <a:chOff x="0" y="0"/>
            <a:chExt cx="4145280" cy="2212340"/>
          </a:xfrm>
        </p:grpSpPr>
        <p:sp>
          <p:nvSpPr>
            <p:cNvPr id="12" name="Freeform 12"/>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13" name="Group 13"/>
          <p:cNvGrpSpPr/>
          <p:nvPr/>
        </p:nvGrpSpPr>
        <p:grpSpPr>
          <a:xfrm>
            <a:off x="2377440" y="2489320"/>
            <a:ext cx="3108960" cy="901273"/>
            <a:chOff x="0" y="0"/>
            <a:chExt cx="4145280" cy="1201697"/>
          </a:xfrm>
        </p:grpSpPr>
        <p:sp>
          <p:nvSpPr>
            <p:cNvPr id="14" name="Freeform 14"/>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15" name="TextBox 15"/>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1</a:t>
              </a:r>
            </a:p>
          </p:txBody>
        </p:sp>
      </p:grpSp>
      <p:grpSp>
        <p:nvGrpSpPr>
          <p:cNvPr id="16" name="Group 16"/>
          <p:cNvGrpSpPr/>
          <p:nvPr/>
        </p:nvGrpSpPr>
        <p:grpSpPr>
          <a:xfrm>
            <a:off x="2377440" y="3188202"/>
            <a:ext cx="3108960" cy="499469"/>
            <a:chOff x="0" y="0"/>
            <a:chExt cx="4145280" cy="665958"/>
          </a:xfrm>
        </p:grpSpPr>
        <p:sp>
          <p:nvSpPr>
            <p:cNvPr id="17" name="Freeform 17"/>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18" name="TextBox 18"/>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User Prompt</a:t>
              </a:r>
            </a:p>
          </p:txBody>
        </p:sp>
      </p:grpSp>
      <p:grpSp>
        <p:nvGrpSpPr>
          <p:cNvPr id="19" name="Group 19"/>
          <p:cNvGrpSpPr/>
          <p:nvPr/>
        </p:nvGrpSpPr>
        <p:grpSpPr>
          <a:xfrm>
            <a:off x="2377440" y="3709899"/>
            <a:ext cx="3108960" cy="401804"/>
            <a:chOff x="0" y="0"/>
            <a:chExt cx="4145280" cy="535739"/>
          </a:xfrm>
        </p:grpSpPr>
        <p:sp>
          <p:nvSpPr>
            <p:cNvPr id="20" name="Freeform 20"/>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21" name="TextBox 21"/>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Input query</a:t>
              </a:r>
            </a:p>
          </p:txBody>
        </p:sp>
      </p:grpSp>
      <p:grpSp>
        <p:nvGrpSpPr>
          <p:cNvPr id="22" name="Group 22"/>
          <p:cNvGrpSpPr/>
          <p:nvPr/>
        </p:nvGrpSpPr>
        <p:grpSpPr>
          <a:xfrm>
            <a:off x="5577840" y="2786398"/>
            <a:ext cx="274320" cy="901273"/>
            <a:chOff x="0" y="0"/>
            <a:chExt cx="365760" cy="1201697"/>
          </a:xfrm>
        </p:grpSpPr>
        <p:sp>
          <p:nvSpPr>
            <p:cNvPr id="23" name="Freeform 23"/>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24" name="TextBox 24"/>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25" name="Group 25"/>
          <p:cNvGrpSpPr/>
          <p:nvPr/>
        </p:nvGrpSpPr>
        <p:grpSpPr>
          <a:xfrm>
            <a:off x="5852160" y="2489320"/>
            <a:ext cx="3108960" cy="1659255"/>
            <a:chOff x="0" y="0"/>
            <a:chExt cx="4145280" cy="2212340"/>
          </a:xfrm>
        </p:grpSpPr>
        <p:sp>
          <p:nvSpPr>
            <p:cNvPr id="26" name="Freeform 26"/>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27" name="Group 27"/>
          <p:cNvGrpSpPr/>
          <p:nvPr/>
        </p:nvGrpSpPr>
        <p:grpSpPr>
          <a:xfrm>
            <a:off x="5852160" y="2489320"/>
            <a:ext cx="3108960" cy="901273"/>
            <a:chOff x="0" y="0"/>
            <a:chExt cx="4145280" cy="1201697"/>
          </a:xfrm>
        </p:grpSpPr>
        <p:sp>
          <p:nvSpPr>
            <p:cNvPr id="28" name="Freeform 28"/>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29" name="TextBox 29"/>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2</a:t>
              </a:r>
            </a:p>
          </p:txBody>
        </p:sp>
      </p:grpSp>
      <p:grpSp>
        <p:nvGrpSpPr>
          <p:cNvPr id="30" name="Group 30"/>
          <p:cNvGrpSpPr/>
          <p:nvPr/>
        </p:nvGrpSpPr>
        <p:grpSpPr>
          <a:xfrm>
            <a:off x="5852160" y="3188202"/>
            <a:ext cx="3108960" cy="499469"/>
            <a:chOff x="0" y="0"/>
            <a:chExt cx="4145280" cy="665958"/>
          </a:xfrm>
        </p:grpSpPr>
        <p:sp>
          <p:nvSpPr>
            <p:cNvPr id="31" name="Freeform 31"/>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32" name="TextBox 32"/>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Embedding Model</a:t>
              </a:r>
            </a:p>
          </p:txBody>
        </p:sp>
      </p:grpSp>
      <p:grpSp>
        <p:nvGrpSpPr>
          <p:cNvPr id="33" name="Group 33"/>
          <p:cNvGrpSpPr/>
          <p:nvPr/>
        </p:nvGrpSpPr>
        <p:grpSpPr>
          <a:xfrm>
            <a:off x="5852160" y="3709899"/>
            <a:ext cx="3108960" cy="401804"/>
            <a:chOff x="0" y="0"/>
            <a:chExt cx="4145280" cy="535739"/>
          </a:xfrm>
        </p:grpSpPr>
        <p:sp>
          <p:nvSpPr>
            <p:cNvPr id="34" name="Freeform 34"/>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35" name="TextBox 35"/>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MiniLM-L6-v2</a:t>
              </a:r>
            </a:p>
          </p:txBody>
        </p:sp>
      </p:grpSp>
      <p:grpSp>
        <p:nvGrpSpPr>
          <p:cNvPr id="36" name="Group 36"/>
          <p:cNvGrpSpPr/>
          <p:nvPr/>
        </p:nvGrpSpPr>
        <p:grpSpPr>
          <a:xfrm>
            <a:off x="9052560" y="2786398"/>
            <a:ext cx="274320" cy="901273"/>
            <a:chOff x="0" y="0"/>
            <a:chExt cx="365760" cy="1201697"/>
          </a:xfrm>
        </p:grpSpPr>
        <p:sp>
          <p:nvSpPr>
            <p:cNvPr id="37" name="Freeform 37"/>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38" name="TextBox 38"/>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39" name="Group 39"/>
          <p:cNvGrpSpPr/>
          <p:nvPr/>
        </p:nvGrpSpPr>
        <p:grpSpPr>
          <a:xfrm>
            <a:off x="9326880" y="2489320"/>
            <a:ext cx="3108960" cy="1659255"/>
            <a:chOff x="0" y="0"/>
            <a:chExt cx="4145280" cy="2212340"/>
          </a:xfrm>
        </p:grpSpPr>
        <p:sp>
          <p:nvSpPr>
            <p:cNvPr id="40" name="Freeform 40"/>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41" name="Group 41"/>
          <p:cNvGrpSpPr/>
          <p:nvPr/>
        </p:nvGrpSpPr>
        <p:grpSpPr>
          <a:xfrm>
            <a:off x="9326880" y="2489320"/>
            <a:ext cx="3108960" cy="901273"/>
            <a:chOff x="0" y="0"/>
            <a:chExt cx="4145280" cy="1201697"/>
          </a:xfrm>
        </p:grpSpPr>
        <p:sp>
          <p:nvSpPr>
            <p:cNvPr id="42" name="Freeform 42"/>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43" name="TextBox 43"/>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3</a:t>
              </a:r>
            </a:p>
          </p:txBody>
        </p:sp>
      </p:grpSp>
      <p:grpSp>
        <p:nvGrpSpPr>
          <p:cNvPr id="44" name="Group 44"/>
          <p:cNvGrpSpPr/>
          <p:nvPr/>
        </p:nvGrpSpPr>
        <p:grpSpPr>
          <a:xfrm>
            <a:off x="9326880" y="3188202"/>
            <a:ext cx="3108960" cy="499469"/>
            <a:chOff x="0" y="0"/>
            <a:chExt cx="4145280" cy="665958"/>
          </a:xfrm>
        </p:grpSpPr>
        <p:sp>
          <p:nvSpPr>
            <p:cNvPr id="45" name="Freeform 45"/>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46" name="TextBox 46"/>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FAISS Search</a:t>
              </a:r>
            </a:p>
          </p:txBody>
        </p:sp>
      </p:grpSp>
      <p:grpSp>
        <p:nvGrpSpPr>
          <p:cNvPr id="47" name="Group 47"/>
          <p:cNvGrpSpPr/>
          <p:nvPr/>
        </p:nvGrpSpPr>
        <p:grpSpPr>
          <a:xfrm>
            <a:off x="9326880" y="3709899"/>
            <a:ext cx="3108960" cy="401804"/>
            <a:chOff x="0" y="0"/>
            <a:chExt cx="4145280" cy="535739"/>
          </a:xfrm>
        </p:grpSpPr>
        <p:sp>
          <p:nvSpPr>
            <p:cNvPr id="48" name="Freeform 48"/>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49" name="TextBox 49"/>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28,548 patterns</a:t>
              </a:r>
            </a:p>
          </p:txBody>
        </p:sp>
      </p:grpSp>
      <p:grpSp>
        <p:nvGrpSpPr>
          <p:cNvPr id="50" name="Group 50"/>
          <p:cNvGrpSpPr/>
          <p:nvPr/>
        </p:nvGrpSpPr>
        <p:grpSpPr>
          <a:xfrm>
            <a:off x="12527280" y="2786398"/>
            <a:ext cx="274320" cy="901273"/>
            <a:chOff x="0" y="0"/>
            <a:chExt cx="365760" cy="1201697"/>
          </a:xfrm>
        </p:grpSpPr>
        <p:sp>
          <p:nvSpPr>
            <p:cNvPr id="51" name="Freeform 51"/>
            <p:cNvSpPr/>
            <p:nvPr/>
          </p:nvSpPr>
          <p:spPr>
            <a:xfrm>
              <a:off x="0" y="0"/>
              <a:ext cx="365760" cy="1201697"/>
            </a:xfrm>
            <a:custGeom>
              <a:avLst/>
              <a:gdLst/>
              <a:ahLst/>
              <a:cxnLst/>
              <a:rect l="l" t="t" r="r" b="b"/>
              <a:pathLst>
                <a:path w="365760" h="1201697">
                  <a:moveTo>
                    <a:pt x="0" y="0"/>
                  </a:moveTo>
                  <a:lnTo>
                    <a:pt x="365760" y="0"/>
                  </a:lnTo>
                  <a:lnTo>
                    <a:pt x="365760" y="1201697"/>
                  </a:lnTo>
                  <a:lnTo>
                    <a:pt x="0" y="1201697"/>
                  </a:lnTo>
                  <a:close/>
                </a:path>
              </a:pathLst>
            </a:custGeom>
            <a:blipFill>
              <a:blip r:embed="rId3">
                <a:alphaModFix amt="0"/>
              </a:blip>
              <a:stretch>
                <a:fillRect l="-206607" r="-206607" b="39126"/>
              </a:stretch>
            </a:blipFill>
          </p:spPr>
        </p:sp>
        <p:sp>
          <p:nvSpPr>
            <p:cNvPr id="52" name="TextBox 52"/>
            <p:cNvSpPr txBox="1"/>
            <p:nvPr/>
          </p:nvSpPr>
          <p:spPr>
            <a:xfrm>
              <a:off x="0" y="-76200"/>
              <a:ext cx="365760" cy="1277897"/>
            </a:xfrm>
            <a:prstGeom prst="rect">
              <a:avLst/>
            </a:prstGeom>
          </p:spPr>
          <p:txBody>
            <a:bodyPr lIns="0" tIns="0" rIns="0" bIns="0" rtlCol="0" anchor="ctr"/>
            <a:lstStyle/>
            <a:p>
              <a:pPr algn="ctr">
                <a:lnSpc>
                  <a:spcPts val="4800"/>
                </a:lnSpc>
              </a:pPr>
              <a:r>
                <a:rPr lang="en-US" sz="4000" b="1">
                  <a:solidFill>
                    <a:srgbClr val="1E2761"/>
                  </a:solidFill>
                  <a:latin typeface="Calibri (MS) Bold"/>
                  <a:ea typeface="Calibri (MS) Bold"/>
                  <a:cs typeface="Calibri (MS) Bold"/>
                  <a:sym typeface="Calibri (MS) Bold"/>
                </a:rPr>
                <a:t>→</a:t>
              </a:r>
            </a:p>
          </p:txBody>
        </p:sp>
      </p:grpSp>
      <p:grpSp>
        <p:nvGrpSpPr>
          <p:cNvPr id="53" name="Group 53"/>
          <p:cNvGrpSpPr/>
          <p:nvPr/>
        </p:nvGrpSpPr>
        <p:grpSpPr>
          <a:xfrm>
            <a:off x="12801600" y="2489320"/>
            <a:ext cx="3108960" cy="1659255"/>
            <a:chOff x="0" y="0"/>
            <a:chExt cx="4145280" cy="2212340"/>
          </a:xfrm>
        </p:grpSpPr>
        <p:sp>
          <p:nvSpPr>
            <p:cNvPr id="54" name="Freeform 54"/>
            <p:cNvSpPr/>
            <p:nvPr/>
          </p:nvSpPr>
          <p:spPr>
            <a:xfrm>
              <a:off x="0" y="0"/>
              <a:ext cx="4145280" cy="2212340"/>
            </a:xfrm>
            <a:custGeom>
              <a:avLst/>
              <a:gdLst/>
              <a:ahLst/>
              <a:cxnLst/>
              <a:rect l="l" t="t" r="r" b="b"/>
              <a:pathLst>
                <a:path w="4145280" h="2212340">
                  <a:moveTo>
                    <a:pt x="0" y="0"/>
                  </a:moveTo>
                  <a:lnTo>
                    <a:pt x="4145280" y="0"/>
                  </a:lnTo>
                  <a:lnTo>
                    <a:pt x="4145280" y="2212340"/>
                  </a:lnTo>
                  <a:lnTo>
                    <a:pt x="0" y="2212340"/>
                  </a:lnTo>
                  <a:close/>
                </a:path>
              </a:pathLst>
            </a:custGeom>
            <a:solidFill>
              <a:srgbClr val="1E2761"/>
            </a:solidFill>
          </p:spPr>
        </p:sp>
      </p:grpSp>
      <p:grpSp>
        <p:nvGrpSpPr>
          <p:cNvPr id="55" name="Group 55"/>
          <p:cNvGrpSpPr/>
          <p:nvPr/>
        </p:nvGrpSpPr>
        <p:grpSpPr>
          <a:xfrm>
            <a:off x="12801600" y="2489320"/>
            <a:ext cx="3108960" cy="901273"/>
            <a:chOff x="0" y="0"/>
            <a:chExt cx="4145280" cy="1201697"/>
          </a:xfrm>
        </p:grpSpPr>
        <p:sp>
          <p:nvSpPr>
            <p:cNvPr id="56" name="Freeform 56"/>
            <p:cNvSpPr/>
            <p:nvPr/>
          </p:nvSpPr>
          <p:spPr>
            <a:xfrm>
              <a:off x="0" y="0"/>
              <a:ext cx="4145280" cy="1201697"/>
            </a:xfrm>
            <a:custGeom>
              <a:avLst/>
              <a:gdLst/>
              <a:ahLst/>
              <a:cxnLst/>
              <a:rect l="l" t="t" r="r" b="b"/>
              <a:pathLst>
                <a:path w="4145280" h="1201697">
                  <a:moveTo>
                    <a:pt x="0" y="0"/>
                  </a:moveTo>
                  <a:lnTo>
                    <a:pt x="4145280" y="0"/>
                  </a:lnTo>
                  <a:lnTo>
                    <a:pt x="4145280" y="1201697"/>
                  </a:lnTo>
                  <a:lnTo>
                    <a:pt x="0" y="1201697"/>
                  </a:lnTo>
                  <a:close/>
                </a:path>
              </a:pathLst>
            </a:custGeom>
            <a:blipFill>
              <a:blip r:embed="rId3">
                <a:alphaModFix amt="0"/>
              </a:blip>
              <a:stretch>
                <a:fillRect t="-36777" b="2349"/>
              </a:stretch>
            </a:blipFill>
          </p:spPr>
        </p:sp>
        <p:sp>
          <p:nvSpPr>
            <p:cNvPr id="57" name="TextBox 57"/>
            <p:cNvSpPr txBox="1"/>
            <p:nvPr/>
          </p:nvSpPr>
          <p:spPr>
            <a:xfrm>
              <a:off x="0" y="-76200"/>
              <a:ext cx="4145280" cy="1277897"/>
            </a:xfrm>
            <a:prstGeom prst="rect">
              <a:avLst/>
            </a:prstGeom>
          </p:spPr>
          <p:txBody>
            <a:bodyPr lIns="0" tIns="0" rIns="0" bIns="0" rtlCol="0" anchor="ctr"/>
            <a:lstStyle/>
            <a:p>
              <a:pPr algn="ctr">
                <a:lnSpc>
                  <a:spcPts val="4800"/>
                </a:lnSpc>
              </a:pPr>
              <a:r>
                <a:rPr lang="en-US" sz="4000" b="1">
                  <a:solidFill>
                    <a:srgbClr val="FFFFFF"/>
                  </a:solidFill>
                  <a:latin typeface="Calibri (MS) Bold"/>
                  <a:ea typeface="Calibri (MS) Bold"/>
                  <a:cs typeface="Calibri (MS) Bold"/>
                  <a:sym typeface="Calibri (MS) Bold"/>
                </a:rPr>
                <a:t>4</a:t>
              </a:r>
            </a:p>
          </p:txBody>
        </p:sp>
      </p:grpSp>
      <p:grpSp>
        <p:nvGrpSpPr>
          <p:cNvPr id="58" name="Group 58"/>
          <p:cNvGrpSpPr/>
          <p:nvPr/>
        </p:nvGrpSpPr>
        <p:grpSpPr>
          <a:xfrm>
            <a:off x="12801600" y="3188202"/>
            <a:ext cx="3108960" cy="499469"/>
            <a:chOff x="0" y="0"/>
            <a:chExt cx="4145280" cy="665958"/>
          </a:xfrm>
        </p:grpSpPr>
        <p:sp>
          <p:nvSpPr>
            <p:cNvPr id="59" name="Freeform 59"/>
            <p:cNvSpPr/>
            <p:nvPr/>
          </p:nvSpPr>
          <p:spPr>
            <a:xfrm>
              <a:off x="0" y="0"/>
              <a:ext cx="4145280" cy="665958"/>
            </a:xfrm>
            <a:custGeom>
              <a:avLst/>
              <a:gdLst/>
              <a:ahLst/>
              <a:cxnLst/>
              <a:rect l="l" t="t" r="r" b="b"/>
              <a:pathLst>
                <a:path w="4145280" h="665958">
                  <a:moveTo>
                    <a:pt x="0" y="0"/>
                  </a:moveTo>
                  <a:lnTo>
                    <a:pt x="4145280" y="0"/>
                  </a:lnTo>
                  <a:lnTo>
                    <a:pt x="4145280" y="665958"/>
                  </a:lnTo>
                  <a:lnTo>
                    <a:pt x="0" y="665958"/>
                  </a:lnTo>
                  <a:close/>
                </a:path>
              </a:pathLst>
            </a:custGeom>
            <a:blipFill>
              <a:blip r:embed="rId3">
                <a:alphaModFix amt="0"/>
              </a:blip>
              <a:stretch>
                <a:fillRect t="-75516" b="-67053"/>
              </a:stretch>
            </a:blipFill>
          </p:spPr>
        </p:sp>
        <p:sp>
          <p:nvSpPr>
            <p:cNvPr id="60" name="TextBox 60"/>
            <p:cNvSpPr txBox="1"/>
            <p:nvPr/>
          </p:nvSpPr>
          <p:spPr>
            <a:xfrm>
              <a:off x="0" y="-47625"/>
              <a:ext cx="4145280" cy="713583"/>
            </a:xfrm>
            <a:prstGeom prst="rect">
              <a:avLst/>
            </a:prstGeom>
          </p:spPr>
          <p:txBody>
            <a:bodyPr lIns="0" tIns="0" rIns="0" bIns="0" rtlCol="0" anchor="ctr"/>
            <a:lstStyle/>
            <a:p>
              <a:pPr algn="ctr">
                <a:lnSpc>
                  <a:spcPts val="2640"/>
                </a:lnSpc>
              </a:pPr>
              <a:r>
                <a:rPr lang="en-US" sz="2200" b="1">
                  <a:solidFill>
                    <a:srgbClr val="FFFFFF"/>
                  </a:solidFill>
                  <a:latin typeface="Calibri (MS) Bold"/>
                  <a:ea typeface="Calibri (MS) Bold"/>
                  <a:cs typeface="Calibri (MS) Bold"/>
                  <a:sym typeface="Calibri (MS) Bold"/>
                </a:rPr>
                <a:t>Risk Assessment</a:t>
              </a:r>
            </a:p>
          </p:txBody>
        </p:sp>
      </p:grpSp>
      <p:grpSp>
        <p:nvGrpSpPr>
          <p:cNvPr id="61" name="Group 61"/>
          <p:cNvGrpSpPr/>
          <p:nvPr/>
        </p:nvGrpSpPr>
        <p:grpSpPr>
          <a:xfrm>
            <a:off x="12801600" y="3709899"/>
            <a:ext cx="3108960" cy="401804"/>
            <a:chOff x="0" y="0"/>
            <a:chExt cx="4145280" cy="535739"/>
          </a:xfrm>
        </p:grpSpPr>
        <p:sp>
          <p:nvSpPr>
            <p:cNvPr id="62" name="Freeform 62"/>
            <p:cNvSpPr/>
            <p:nvPr/>
          </p:nvSpPr>
          <p:spPr>
            <a:xfrm>
              <a:off x="0" y="0"/>
              <a:ext cx="4145280" cy="535739"/>
            </a:xfrm>
            <a:custGeom>
              <a:avLst/>
              <a:gdLst/>
              <a:ahLst/>
              <a:cxnLst/>
              <a:rect l="l" t="t" r="r" b="b"/>
              <a:pathLst>
                <a:path w="4145280" h="535739">
                  <a:moveTo>
                    <a:pt x="0" y="0"/>
                  </a:moveTo>
                  <a:lnTo>
                    <a:pt x="4145280" y="0"/>
                  </a:lnTo>
                  <a:lnTo>
                    <a:pt x="4145280" y="535739"/>
                  </a:lnTo>
                  <a:lnTo>
                    <a:pt x="0" y="535739"/>
                  </a:lnTo>
                  <a:close/>
                </a:path>
              </a:pathLst>
            </a:custGeom>
            <a:blipFill>
              <a:blip r:embed="rId3">
                <a:alphaModFix amt="0"/>
              </a:blip>
              <a:stretch>
                <a:fillRect t="-105250" b="-96280"/>
              </a:stretch>
            </a:blipFill>
          </p:spPr>
        </p:sp>
        <p:sp>
          <p:nvSpPr>
            <p:cNvPr id="63" name="TextBox 63"/>
            <p:cNvSpPr txBox="1"/>
            <p:nvPr/>
          </p:nvSpPr>
          <p:spPr>
            <a:xfrm>
              <a:off x="0" y="-38100"/>
              <a:ext cx="4145280" cy="573839"/>
            </a:xfrm>
            <a:prstGeom prst="rect">
              <a:avLst/>
            </a:prstGeom>
          </p:spPr>
          <p:txBody>
            <a:bodyPr lIns="0" tIns="0" rIns="0" bIns="0" rtlCol="0" anchor="ctr"/>
            <a:lstStyle/>
            <a:p>
              <a:pPr algn="ctr">
                <a:lnSpc>
                  <a:spcPts val="2160"/>
                </a:lnSpc>
              </a:pPr>
              <a:r>
                <a:rPr lang="en-US" sz="1800">
                  <a:solidFill>
                    <a:srgbClr val="CADCFC"/>
                  </a:solidFill>
                  <a:latin typeface="Calibri (MS)"/>
                  <a:ea typeface="Calibri (MS)"/>
                  <a:cs typeface="Calibri (MS)"/>
                  <a:sym typeface="Calibri (MS)"/>
                </a:rPr>
                <a:t>Threshold: 0.7</a:t>
              </a:r>
            </a:p>
          </p:txBody>
        </p:sp>
      </p:grpSp>
      <p:grpSp>
        <p:nvGrpSpPr>
          <p:cNvPr id="64" name="Group 64"/>
          <p:cNvGrpSpPr/>
          <p:nvPr/>
        </p:nvGrpSpPr>
        <p:grpSpPr>
          <a:xfrm>
            <a:off x="1849818" y="8828981"/>
            <a:ext cx="14208674" cy="1097280"/>
            <a:chOff x="0" y="0"/>
            <a:chExt cx="18944899" cy="1463040"/>
          </a:xfrm>
        </p:grpSpPr>
        <p:sp>
          <p:nvSpPr>
            <p:cNvPr id="65" name="Freeform 65"/>
            <p:cNvSpPr/>
            <p:nvPr/>
          </p:nvSpPr>
          <p:spPr>
            <a:xfrm>
              <a:off x="0" y="0"/>
              <a:ext cx="18944899" cy="1463040"/>
            </a:xfrm>
            <a:custGeom>
              <a:avLst/>
              <a:gdLst/>
              <a:ahLst/>
              <a:cxnLst/>
              <a:rect l="l" t="t" r="r" b="b"/>
              <a:pathLst>
                <a:path w="18944899" h="1463040">
                  <a:moveTo>
                    <a:pt x="0" y="0"/>
                  </a:moveTo>
                  <a:lnTo>
                    <a:pt x="18944899" y="0"/>
                  </a:lnTo>
                  <a:lnTo>
                    <a:pt x="18944899" y="1463040"/>
                  </a:lnTo>
                  <a:lnTo>
                    <a:pt x="0" y="1463040"/>
                  </a:lnTo>
                  <a:close/>
                </a:path>
              </a:pathLst>
            </a:custGeom>
            <a:solidFill>
              <a:srgbClr val="CADCFC">
                <a:alpha val="63922"/>
              </a:srgbClr>
            </a:solidFill>
          </p:spPr>
        </p:sp>
      </p:grpSp>
      <p:grpSp>
        <p:nvGrpSpPr>
          <p:cNvPr id="66" name="Group 66"/>
          <p:cNvGrpSpPr/>
          <p:nvPr/>
        </p:nvGrpSpPr>
        <p:grpSpPr>
          <a:xfrm>
            <a:off x="2717322" y="8828981"/>
            <a:ext cx="12447780" cy="1097280"/>
            <a:chOff x="0" y="0"/>
            <a:chExt cx="16597040" cy="1463040"/>
          </a:xfrm>
        </p:grpSpPr>
        <p:sp>
          <p:nvSpPr>
            <p:cNvPr id="67" name="Freeform 67"/>
            <p:cNvSpPr/>
            <p:nvPr/>
          </p:nvSpPr>
          <p:spPr>
            <a:xfrm>
              <a:off x="0" y="0"/>
              <a:ext cx="16597040" cy="1463040"/>
            </a:xfrm>
            <a:custGeom>
              <a:avLst/>
              <a:gdLst/>
              <a:ahLst/>
              <a:cxnLst/>
              <a:rect l="l" t="t" r="r" b="b"/>
              <a:pathLst>
                <a:path w="16597040" h="1463040">
                  <a:moveTo>
                    <a:pt x="0" y="0"/>
                  </a:moveTo>
                  <a:lnTo>
                    <a:pt x="16597040" y="0"/>
                  </a:lnTo>
                  <a:lnTo>
                    <a:pt x="16597040" y="1463040"/>
                  </a:lnTo>
                  <a:lnTo>
                    <a:pt x="0" y="1463040"/>
                  </a:lnTo>
                  <a:close/>
                </a:path>
              </a:pathLst>
            </a:custGeom>
            <a:blipFill>
              <a:blip r:embed="rId3">
                <a:alphaModFix amt="0"/>
              </a:blip>
              <a:stretch>
                <a:fillRect t="-229285" r="-26349" b="-229285"/>
              </a:stretch>
            </a:blipFill>
          </p:spPr>
        </p:sp>
        <p:sp>
          <p:nvSpPr>
            <p:cNvPr id="68" name="TextBox 68"/>
            <p:cNvSpPr txBox="1"/>
            <p:nvPr/>
          </p:nvSpPr>
          <p:spPr>
            <a:xfrm>
              <a:off x="0" y="-47625"/>
              <a:ext cx="16597040" cy="1510665"/>
            </a:xfrm>
            <a:prstGeom prst="rect">
              <a:avLst/>
            </a:prstGeom>
          </p:spPr>
          <p:txBody>
            <a:bodyPr lIns="0" tIns="0" rIns="0" bIns="0" rtlCol="0" anchor="ctr"/>
            <a:lstStyle/>
            <a:p>
              <a:pPr algn="l">
                <a:lnSpc>
                  <a:spcPts val="3359"/>
                </a:lnSpc>
              </a:pPr>
              <a:r>
                <a:rPr lang="en-US" sz="2799" b="1">
                  <a:solidFill>
                    <a:srgbClr val="2D0C52"/>
                  </a:solidFill>
                  <a:latin typeface="Calibri (MS) Bold"/>
                  <a:ea typeface="Calibri (MS) Bold"/>
                  <a:cs typeface="Calibri (MS) Bold"/>
                  <a:sym typeface="Calibri (MS) Bold"/>
                </a:rPr>
                <a:t> Perfect Defense: RAG achieves 100% attack detection with minimal false positives</a:t>
              </a:r>
            </a:p>
          </p:txBody>
        </p:sp>
      </p:grpSp>
      <p:sp>
        <p:nvSpPr>
          <p:cNvPr id="69" name="Freeform 69"/>
          <p:cNvSpPr/>
          <p:nvPr/>
        </p:nvSpPr>
        <p:spPr>
          <a:xfrm>
            <a:off x="914400" y="4739125"/>
            <a:ext cx="7502419" cy="3361452"/>
          </a:xfrm>
          <a:custGeom>
            <a:avLst/>
            <a:gdLst/>
            <a:ahLst/>
            <a:cxnLst/>
            <a:rect l="l" t="t" r="r" b="b"/>
            <a:pathLst>
              <a:path w="7502419" h="3361452">
                <a:moveTo>
                  <a:pt x="0" y="0"/>
                </a:moveTo>
                <a:lnTo>
                  <a:pt x="7502419" y="0"/>
                </a:lnTo>
                <a:lnTo>
                  <a:pt x="7502419" y="3361452"/>
                </a:lnTo>
                <a:lnTo>
                  <a:pt x="0" y="3361452"/>
                </a:lnTo>
                <a:lnTo>
                  <a:pt x="0" y="0"/>
                </a:lnTo>
                <a:close/>
              </a:path>
            </a:pathLst>
          </a:custGeom>
          <a:blipFill>
            <a:blip r:embed="rId4"/>
            <a:stretch>
              <a:fillRect l="-1374" r="-1374" b="-85467"/>
            </a:stretch>
          </a:blipFill>
        </p:spPr>
      </p:sp>
      <p:sp>
        <p:nvSpPr>
          <p:cNvPr id="70" name="TextBox 70"/>
          <p:cNvSpPr txBox="1"/>
          <p:nvPr/>
        </p:nvSpPr>
        <p:spPr>
          <a:xfrm>
            <a:off x="3519788" y="388860"/>
            <a:ext cx="10384393"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Defense Strategy - RAG Filtering</a:t>
            </a:r>
          </a:p>
        </p:txBody>
      </p:sp>
      <p:sp>
        <p:nvSpPr>
          <p:cNvPr id="71" name="TextBox 7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21</a:t>
            </a:r>
          </a:p>
        </p:txBody>
      </p:sp>
      <p:sp>
        <p:nvSpPr>
          <p:cNvPr id="72" name="Freeform 72"/>
          <p:cNvSpPr/>
          <p:nvPr/>
        </p:nvSpPr>
        <p:spPr>
          <a:xfrm>
            <a:off x="9162905" y="4933662"/>
            <a:ext cx="8453174" cy="2972378"/>
          </a:xfrm>
          <a:custGeom>
            <a:avLst/>
            <a:gdLst/>
            <a:ahLst/>
            <a:cxnLst/>
            <a:rect l="l" t="t" r="r" b="b"/>
            <a:pathLst>
              <a:path w="8453174" h="2972378">
                <a:moveTo>
                  <a:pt x="0" y="0"/>
                </a:moveTo>
                <a:lnTo>
                  <a:pt x="8453175" y="0"/>
                </a:lnTo>
                <a:lnTo>
                  <a:pt x="8453175" y="2972378"/>
                </a:lnTo>
                <a:lnTo>
                  <a:pt x="0" y="2972378"/>
                </a:lnTo>
                <a:lnTo>
                  <a:pt x="0" y="0"/>
                </a:lnTo>
                <a:close/>
              </a:path>
            </a:pathLst>
          </a:custGeom>
          <a:blipFill>
            <a:blip r:embed="rId4"/>
            <a:stretch>
              <a:fillRect l="-1374" t="-136324" r="-1374"/>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779398" y="1591103"/>
            <a:ext cx="14597059" cy="8210845"/>
          </a:xfrm>
          <a:custGeom>
            <a:avLst/>
            <a:gdLst/>
            <a:ahLst/>
            <a:cxnLst/>
            <a:rect l="l" t="t" r="r" b="b"/>
            <a:pathLst>
              <a:path w="14597059" h="8210845">
                <a:moveTo>
                  <a:pt x="0" y="0"/>
                </a:moveTo>
                <a:lnTo>
                  <a:pt x="14597059" y="0"/>
                </a:lnTo>
                <a:lnTo>
                  <a:pt x="14597059" y="8210846"/>
                </a:lnTo>
                <a:lnTo>
                  <a:pt x="0" y="8210846"/>
                </a:lnTo>
                <a:lnTo>
                  <a:pt x="0" y="0"/>
                </a:lnTo>
                <a:close/>
              </a:path>
            </a:pathLst>
          </a:custGeom>
          <a:blipFill>
            <a:blip r:embed="rId3"/>
            <a:stretch>
              <a:fillRect/>
            </a:stretch>
          </a:blipFill>
        </p:spPr>
      </p:sp>
      <p:sp>
        <p:nvSpPr>
          <p:cNvPr id="9" name="TextBox 9"/>
          <p:cNvSpPr txBox="1"/>
          <p:nvPr/>
        </p:nvSpPr>
        <p:spPr>
          <a:xfrm>
            <a:off x="3500083" y="388860"/>
            <a:ext cx="10423803"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Retrieval Augmented Generation</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535481" y="1457171"/>
            <a:ext cx="12811462" cy="7951942"/>
          </a:xfrm>
          <a:custGeom>
            <a:avLst/>
            <a:gdLst/>
            <a:ahLst/>
            <a:cxnLst/>
            <a:rect l="l" t="t" r="r" b="b"/>
            <a:pathLst>
              <a:path w="12811462" h="7951942">
                <a:moveTo>
                  <a:pt x="0" y="0"/>
                </a:moveTo>
                <a:lnTo>
                  <a:pt x="12811462" y="0"/>
                </a:lnTo>
                <a:lnTo>
                  <a:pt x="12811462" y="7951941"/>
                </a:lnTo>
                <a:lnTo>
                  <a:pt x="0" y="7951941"/>
                </a:lnTo>
                <a:lnTo>
                  <a:pt x="0" y="0"/>
                </a:lnTo>
                <a:close/>
              </a:path>
            </a:pathLst>
          </a:custGeom>
          <a:blipFill>
            <a:blip r:embed="rId3"/>
            <a:stretch>
              <a:fillRect/>
            </a:stretch>
          </a:blipFill>
        </p:spPr>
      </p:sp>
      <p:sp>
        <p:nvSpPr>
          <p:cNvPr id="9" name="TextBox 9"/>
          <p:cNvSpPr txBox="1"/>
          <p:nvPr/>
        </p:nvSpPr>
        <p:spPr>
          <a:xfrm>
            <a:off x="4814473" y="388860"/>
            <a:ext cx="7795022"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Performance Trade-offs</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354033" y="1996590"/>
            <a:ext cx="11805644" cy="4140743"/>
          </a:xfrm>
          <a:custGeom>
            <a:avLst/>
            <a:gdLst/>
            <a:ahLst/>
            <a:cxnLst/>
            <a:rect l="l" t="t" r="r" b="b"/>
            <a:pathLst>
              <a:path w="11805644" h="4140743">
                <a:moveTo>
                  <a:pt x="0" y="0"/>
                </a:moveTo>
                <a:lnTo>
                  <a:pt x="11805644" y="0"/>
                </a:lnTo>
                <a:lnTo>
                  <a:pt x="11805644" y="4140743"/>
                </a:lnTo>
                <a:lnTo>
                  <a:pt x="0" y="4140743"/>
                </a:lnTo>
                <a:lnTo>
                  <a:pt x="0" y="0"/>
                </a:lnTo>
                <a:close/>
              </a:path>
            </a:pathLst>
          </a:custGeom>
          <a:blipFill>
            <a:blip r:embed="rId3"/>
            <a:stretch>
              <a:fillRect b="-128800"/>
            </a:stretch>
          </a:blipFill>
        </p:spPr>
      </p:sp>
      <p:sp>
        <p:nvSpPr>
          <p:cNvPr id="9" name="TextBox 9"/>
          <p:cNvSpPr txBox="1"/>
          <p:nvPr/>
        </p:nvSpPr>
        <p:spPr>
          <a:xfrm>
            <a:off x="4953413" y="388860"/>
            <a:ext cx="7517143" cy="1739900"/>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Research Contributions</a:t>
            </a:r>
          </a:p>
          <a:p>
            <a:pPr algn="ctr">
              <a:lnSpc>
                <a:spcPts val="7000"/>
              </a:lnSpc>
              <a:spcBef>
                <a:spcPct val="0"/>
              </a:spcBef>
            </a:pPr>
            <a:endParaRPr lang="en-US" sz="5000" b="1">
              <a:solidFill>
                <a:srgbClr val="542A8F"/>
              </a:solidFill>
              <a:latin typeface="Merriweather Bold"/>
              <a:ea typeface="Merriweather Bold"/>
              <a:cs typeface="Merriweather Bold"/>
              <a:sym typeface="Merriweather Bold"/>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24</a:t>
            </a:r>
          </a:p>
        </p:txBody>
      </p:sp>
      <p:grpSp>
        <p:nvGrpSpPr>
          <p:cNvPr id="11" name="Group 11"/>
          <p:cNvGrpSpPr/>
          <p:nvPr/>
        </p:nvGrpSpPr>
        <p:grpSpPr>
          <a:xfrm>
            <a:off x="3354033" y="6096247"/>
            <a:ext cx="12191266" cy="3162053"/>
            <a:chOff x="0" y="0"/>
            <a:chExt cx="16255022" cy="4216071"/>
          </a:xfrm>
        </p:grpSpPr>
        <p:sp>
          <p:nvSpPr>
            <p:cNvPr id="12" name="Freeform 12"/>
            <p:cNvSpPr/>
            <p:nvPr/>
          </p:nvSpPr>
          <p:spPr>
            <a:xfrm>
              <a:off x="0" y="0"/>
              <a:ext cx="16255022" cy="4216071"/>
            </a:xfrm>
            <a:custGeom>
              <a:avLst/>
              <a:gdLst/>
              <a:ahLst/>
              <a:cxnLst/>
              <a:rect l="l" t="t" r="r" b="b"/>
              <a:pathLst>
                <a:path w="16255022" h="4216071">
                  <a:moveTo>
                    <a:pt x="0" y="0"/>
                  </a:moveTo>
                  <a:lnTo>
                    <a:pt x="16255022" y="0"/>
                  </a:lnTo>
                  <a:lnTo>
                    <a:pt x="16255022" y="4216071"/>
                  </a:lnTo>
                  <a:lnTo>
                    <a:pt x="0" y="4216071"/>
                  </a:lnTo>
                  <a:close/>
                </a:path>
              </a:pathLst>
            </a:custGeom>
            <a:solidFill>
              <a:srgbClr val="F5F7FA"/>
            </a:solidFill>
          </p:spPr>
        </p:sp>
      </p:grpSp>
      <p:grpSp>
        <p:nvGrpSpPr>
          <p:cNvPr id="13" name="Group 13"/>
          <p:cNvGrpSpPr/>
          <p:nvPr/>
        </p:nvGrpSpPr>
        <p:grpSpPr>
          <a:xfrm>
            <a:off x="3758377" y="6333446"/>
            <a:ext cx="2701801" cy="655224"/>
            <a:chOff x="0" y="0"/>
            <a:chExt cx="3602402" cy="873632"/>
          </a:xfrm>
        </p:grpSpPr>
        <p:sp>
          <p:nvSpPr>
            <p:cNvPr id="14" name="Freeform 14"/>
            <p:cNvSpPr/>
            <p:nvPr/>
          </p:nvSpPr>
          <p:spPr>
            <a:xfrm>
              <a:off x="0" y="0"/>
              <a:ext cx="3602401" cy="873632"/>
            </a:xfrm>
            <a:custGeom>
              <a:avLst/>
              <a:gdLst/>
              <a:ahLst/>
              <a:cxnLst/>
              <a:rect l="l" t="t" r="r" b="b"/>
              <a:pathLst>
                <a:path w="3602401" h="873632">
                  <a:moveTo>
                    <a:pt x="0" y="0"/>
                  </a:moveTo>
                  <a:lnTo>
                    <a:pt x="3602401" y="0"/>
                  </a:lnTo>
                  <a:lnTo>
                    <a:pt x="3602401" y="873632"/>
                  </a:lnTo>
                  <a:lnTo>
                    <a:pt x="0" y="873632"/>
                  </a:lnTo>
                  <a:close/>
                </a:path>
              </a:pathLst>
            </a:custGeom>
            <a:blipFill>
              <a:blip r:embed="rId4">
                <a:alphaModFix amt="0"/>
              </a:blip>
              <a:stretch>
                <a:fillRect t="-439798" r="-482118" b="-395620"/>
              </a:stretch>
            </a:blipFill>
          </p:spPr>
        </p:sp>
        <p:sp>
          <p:nvSpPr>
            <p:cNvPr id="15" name="TextBox 15"/>
            <p:cNvSpPr txBox="1"/>
            <p:nvPr/>
          </p:nvSpPr>
          <p:spPr>
            <a:xfrm>
              <a:off x="0" y="-47625"/>
              <a:ext cx="3602402" cy="921257"/>
            </a:xfrm>
            <a:prstGeom prst="rect">
              <a:avLst/>
            </a:prstGeom>
          </p:spPr>
          <p:txBody>
            <a:bodyPr lIns="0" tIns="0" rIns="0" bIns="0" rtlCol="0" anchor="ctr"/>
            <a:lstStyle/>
            <a:p>
              <a:pPr algn="l">
                <a:lnSpc>
                  <a:spcPts val="3359"/>
                </a:lnSpc>
              </a:pPr>
              <a:r>
                <a:rPr lang="en-US" sz="2799" b="1">
                  <a:solidFill>
                    <a:srgbClr val="1E2761"/>
                  </a:solidFill>
                  <a:latin typeface="Calibri (MS) Bold"/>
                  <a:ea typeface="Calibri (MS) Bold"/>
                  <a:cs typeface="Calibri (MS) Bold"/>
                  <a:sym typeface="Calibri (MS) Bold"/>
                </a:rPr>
                <a:t>Key Finding :</a:t>
              </a:r>
            </a:p>
          </p:txBody>
        </p:sp>
      </p:grpSp>
      <p:grpSp>
        <p:nvGrpSpPr>
          <p:cNvPr id="16" name="Group 16"/>
          <p:cNvGrpSpPr/>
          <p:nvPr/>
        </p:nvGrpSpPr>
        <p:grpSpPr>
          <a:xfrm>
            <a:off x="4116682" y="6855072"/>
            <a:ext cx="11118523" cy="1888742"/>
            <a:chOff x="0" y="0"/>
            <a:chExt cx="14824697" cy="2518323"/>
          </a:xfrm>
        </p:grpSpPr>
        <p:sp>
          <p:nvSpPr>
            <p:cNvPr id="17" name="Freeform 17"/>
            <p:cNvSpPr/>
            <p:nvPr/>
          </p:nvSpPr>
          <p:spPr>
            <a:xfrm>
              <a:off x="0" y="0"/>
              <a:ext cx="14824697" cy="2518323"/>
            </a:xfrm>
            <a:custGeom>
              <a:avLst/>
              <a:gdLst/>
              <a:ahLst/>
              <a:cxnLst/>
              <a:rect l="l" t="t" r="r" b="b"/>
              <a:pathLst>
                <a:path w="14824697" h="2518323">
                  <a:moveTo>
                    <a:pt x="0" y="0"/>
                  </a:moveTo>
                  <a:lnTo>
                    <a:pt x="14824697" y="0"/>
                  </a:lnTo>
                  <a:lnTo>
                    <a:pt x="14824697" y="2518323"/>
                  </a:lnTo>
                  <a:lnTo>
                    <a:pt x="0" y="2518323"/>
                  </a:lnTo>
                  <a:close/>
                </a:path>
              </a:pathLst>
            </a:custGeom>
            <a:blipFill>
              <a:blip r:embed="rId4">
                <a:alphaModFix amt="0"/>
              </a:blip>
              <a:stretch>
                <a:fillRect t="-142887" r="-41454" b="-81618"/>
              </a:stretch>
            </a:blipFill>
          </p:spPr>
        </p:sp>
        <p:sp>
          <p:nvSpPr>
            <p:cNvPr id="18" name="TextBox 18"/>
            <p:cNvSpPr txBox="1"/>
            <p:nvPr/>
          </p:nvSpPr>
          <p:spPr>
            <a:xfrm>
              <a:off x="0" y="-38100"/>
              <a:ext cx="14824697" cy="2556423"/>
            </a:xfrm>
            <a:prstGeom prst="rect">
              <a:avLst/>
            </a:prstGeom>
          </p:spPr>
          <p:txBody>
            <a:bodyPr lIns="0" tIns="0" rIns="0" bIns="0" rtlCol="0" anchor="ctr"/>
            <a:lstStyle/>
            <a:p>
              <a:pPr algn="l">
                <a:lnSpc>
                  <a:spcPts val="2879"/>
                </a:lnSpc>
              </a:pPr>
              <a:r>
                <a:rPr lang="en-US" sz="2400">
                  <a:solidFill>
                    <a:srgbClr val="2C3E50"/>
                  </a:solidFill>
                  <a:latin typeface="Calibri (MS)"/>
                  <a:ea typeface="Calibri (MS)"/>
                  <a:cs typeface="Calibri (MS)"/>
                  <a:sym typeface="Calibri (MS)"/>
                </a:rPr>
                <a:t>RAG achieves perfect defense (0% ASR) across all attack types. </a:t>
              </a:r>
            </a:p>
            <a:p>
              <a:pPr algn="l">
                <a:lnSpc>
                  <a:spcPts val="2879"/>
                </a:lnSpc>
              </a:pPr>
              <a:r>
                <a:rPr lang="en-US" sz="2400">
                  <a:solidFill>
                    <a:srgbClr val="2C3E50"/>
                  </a:solidFill>
                  <a:latin typeface="Calibri (MS)"/>
                  <a:ea typeface="Calibri (MS)"/>
                  <a:cs typeface="Calibri (MS)"/>
                  <a:sym typeface="Calibri (MS)"/>
                </a:rPr>
                <a:t>LoRA significantly reduces vulnerability but remains susceptible to sophisticated attacks, </a:t>
              </a:r>
            </a:p>
            <a:p>
              <a:pPr algn="l">
                <a:lnSpc>
                  <a:spcPts val="2879"/>
                </a:lnSpc>
              </a:pPr>
              <a:r>
                <a:rPr lang="en-US" sz="2400">
                  <a:solidFill>
                    <a:srgbClr val="2C3E50"/>
                  </a:solidFill>
                  <a:latin typeface="Calibri (MS)"/>
                  <a:ea typeface="Calibri (MS)"/>
                  <a:cs typeface="Calibri (MS)"/>
                  <a:sym typeface="Calibri (MS)"/>
                </a:rPr>
                <a:t>particularly jailbreaks (35% ASR).</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354033" y="1996590"/>
            <a:ext cx="11805644" cy="4140743"/>
          </a:xfrm>
          <a:custGeom>
            <a:avLst/>
            <a:gdLst/>
            <a:ahLst/>
            <a:cxnLst/>
            <a:rect l="l" t="t" r="r" b="b"/>
            <a:pathLst>
              <a:path w="11805644" h="4140743">
                <a:moveTo>
                  <a:pt x="0" y="0"/>
                </a:moveTo>
                <a:lnTo>
                  <a:pt x="11805644" y="0"/>
                </a:lnTo>
                <a:lnTo>
                  <a:pt x="11805644" y="4140743"/>
                </a:lnTo>
                <a:lnTo>
                  <a:pt x="0" y="4140743"/>
                </a:lnTo>
                <a:lnTo>
                  <a:pt x="0" y="0"/>
                </a:lnTo>
                <a:close/>
              </a:path>
            </a:pathLst>
          </a:custGeom>
          <a:blipFill>
            <a:blip r:embed="rId3"/>
            <a:stretch>
              <a:fillRect b="-128800"/>
            </a:stretch>
          </a:blipFill>
        </p:spPr>
      </p:sp>
      <p:sp>
        <p:nvSpPr>
          <p:cNvPr id="9" name="TextBox 9"/>
          <p:cNvSpPr txBox="1"/>
          <p:nvPr/>
        </p:nvSpPr>
        <p:spPr>
          <a:xfrm>
            <a:off x="4953413" y="388860"/>
            <a:ext cx="7517143" cy="1739900"/>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Research Contributions</a:t>
            </a:r>
          </a:p>
          <a:p>
            <a:pPr algn="ctr">
              <a:lnSpc>
                <a:spcPts val="7000"/>
              </a:lnSpc>
              <a:spcBef>
                <a:spcPct val="0"/>
              </a:spcBef>
            </a:pPr>
            <a:endParaRPr lang="en-US" sz="5000" b="1">
              <a:solidFill>
                <a:srgbClr val="542A8F"/>
              </a:solidFill>
              <a:latin typeface="Merriweather Bold"/>
              <a:ea typeface="Merriweather Bold"/>
              <a:cs typeface="Merriweather Bold"/>
              <a:sym typeface="Merriweather Bold"/>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25</a:t>
            </a:r>
          </a:p>
        </p:txBody>
      </p:sp>
      <p:sp>
        <p:nvSpPr>
          <p:cNvPr id="11" name="Freeform 11"/>
          <p:cNvSpPr/>
          <p:nvPr/>
        </p:nvSpPr>
        <p:spPr>
          <a:xfrm>
            <a:off x="5096335" y="6137333"/>
            <a:ext cx="8769500" cy="3906835"/>
          </a:xfrm>
          <a:custGeom>
            <a:avLst/>
            <a:gdLst/>
            <a:ahLst/>
            <a:cxnLst/>
            <a:rect l="l" t="t" r="r" b="b"/>
            <a:pathLst>
              <a:path w="8769500" h="3906835">
                <a:moveTo>
                  <a:pt x="0" y="0"/>
                </a:moveTo>
                <a:lnTo>
                  <a:pt x="8769500" y="0"/>
                </a:lnTo>
                <a:lnTo>
                  <a:pt x="8769500" y="3906835"/>
                </a:lnTo>
                <a:lnTo>
                  <a:pt x="0" y="3906835"/>
                </a:lnTo>
                <a:lnTo>
                  <a:pt x="0" y="0"/>
                </a:lnTo>
                <a:close/>
              </a:path>
            </a:pathLst>
          </a:custGeom>
          <a:blipFill>
            <a:blip r:embed="rId3"/>
            <a:stretch>
              <a:fillRect t="-80133"/>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5734529" y="388860"/>
            <a:ext cx="5954911"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 Key Contributions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26</a:t>
            </a:r>
          </a:p>
        </p:txBody>
      </p:sp>
      <p:grpSp>
        <p:nvGrpSpPr>
          <p:cNvPr id="10" name="Group 10"/>
          <p:cNvGrpSpPr/>
          <p:nvPr/>
        </p:nvGrpSpPr>
        <p:grpSpPr>
          <a:xfrm>
            <a:off x="901703" y="2181863"/>
            <a:ext cx="16484603" cy="1488443"/>
            <a:chOff x="0" y="0"/>
            <a:chExt cx="21979471" cy="1984591"/>
          </a:xfrm>
        </p:grpSpPr>
        <p:sp>
          <p:nvSpPr>
            <p:cNvPr id="11" name="Freeform 11"/>
            <p:cNvSpPr/>
            <p:nvPr/>
          </p:nvSpPr>
          <p:spPr>
            <a:xfrm>
              <a:off x="16891" y="16891"/>
              <a:ext cx="21945599" cy="1950720"/>
            </a:xfrm>
            <a:custGeom>
              <a:avLst/>
              <a:gdLst/>
              <a:ahLst/>
              <a:cxnLst/>
              <a:rect l="l" t="t" r="r" b="b"/>
              <a:pathLst>
                <a:path w="21945599" h="1950720">
                  <a:moveTo>
                    <a:pt x="0" y="0"/>
                  </a:moveTo>
                  <a:lnTo>
                    <a:pt x="21945599" y="0"/>
                  </a:lnTo>
                  <a:lnTo>
                    <a:pt x="21945599" y="1950720"/>
                  </a:lnTo>
                  <a:lnTo>
                    <a:pt x="0" y="1950720"/>
                  </a:lnTo>
                  <a:close/>
                </a:path>
              </a:pathLst>
            </a:custGeom>
            <a:solidFill>
              <a:srgbClr val="F5F7FA"/>
            </a:solidFill>
          </p:spPr>
        </p:sp>
        <p:sp>
          <p:nvSpPr>
            <p:cNvPr id="12" name="Freeform 12"/>
            <p:cNvSpPr/>
            <p:nvPr/>
          </p:nvSpPr>
          <p:spPr>
            <a:xfrm>
              <a:off x="0" y="0"/>
              <a:ext cx="21979382" cy="1984502"/>
            </a:xfrm>
            <a:custGeom>
              <a:avLst/>
              <a:gdLst/>
              <a:ahLst/>
              <a:cxnLst/>
              <a:rect l="l" t="t" r="r" b="b"/>
              <a:pathLst>
                <a:path w="21979382" h="1984502">
                  <a:moveTo>
                    <a:pt x="16891" y="0"/>
                  </a:moveTo>
                  <a:lnTo>
                    <a:pt x="21962490" y="0"/>
                  </a:lnTo>
                  <a:cubicBezTo>
                    <a:pt x="21971890" y="0"/>
                    <a:pt x="21979382" y="7620"/>
                    <a:pt x="21979382" y="16891"/>
                  </a:cubicBezTo>
                  <a:lnTo>
                    <a:pt x="21979382" y="1967611"/>
                  </a:lnTo>
                  <a:cubicBezTo>
                    <a:pt x="21979382" y="1977009"/>
                    <a:pt x="21971763" y="1984502"/>
                    <a:pt x="21962490" y="1984502"/>
                  </a:cubicBezTo>
                  <a:lnTo>
                    <a:pt x="16891" y="1984502"/>
                  </a:lnTo>
                  <a:cubicBezTo>
                    <a:pt x="7493" y="1984502"/>
                    <a:pt x="0" y="1976882"/>
                    <a:pt x="0" y="1967611"/>
                  </a:cubicBezTo>
                  <a:lnTo>
                    <a:pt x="0" y="16891"/>
                  </a:lnTo>
                  <a:cubicBezTo>
                    <a:pt x="0" y="7620"/>
                    <a:pt x="7620" y="0"/>
                    <a:pt x="16891" y="0"/>
                  </a:cubicBezTo>
                  <a:moveTo>
                    <a:pt x="16891" y="33909"/>
                  </a:moveTo>
                  <a:lnTo>
                    <a:pt x="16891" y="16891"/>
                  </a:lnTo>
                  <a:lnTo>
                    <a:pt x="33909" y="16891"/>
                  </a:lnTo>
                  <a:lnTo>
                    <a:pt x="33909" y="1967611"/>
                  </a:lnTo>
                  <a:lnTo>
                    <a:pt x="16891" y="1967611"/>
                  </a:lnTo>
                  <a:lnTo>
                    <a:pt x="16891" y="1950720"/>
                  </a:lnTo>
                  <a:lnTo>
                    <a:pt x="21962490" y="1950720"/>
                  </a:lnTo>
                  <a:lnTo>
                    <a:pt x="21962490" y="1967611"/>
                  </a:lnTo>
                  <a:lnTo>
                    <a:pt x="21945600" y="1967611"/>
                  </a:lnTo>
                  <a:lnTo>
                    <a:pt x="21945600" y="16891"/>
                  </a:lnTo>
                  <a:lnTo>
                    <a:pt x="21962490" y="16891"/>
                  </a:lnTo>
                  <a:lnTo>
                    <a:pt x="21962490" y="33909"/>
                  </a:lnTo>
                  <a:lnTo>
                    <a:pt x="16891" y="33909"/>
                  </a:lnTo>
                  <a:close/>
                </a:path>
              </a:pathLst>
            </a:custGeom>
            <a:solidFill>
              <a:srgbClr val="1E2761"/>
            </a:solidFill>
          </p:spPr>
        </p:sp>
      </p:grpSp>
      <p:grpSp>
        <p:nvGrpSpPr>
          <p:cNvPr id="13" name="Group 13"/>
          <p:cNvGrpSpPr/>
          <p:nvPr/>
        </p:nvGrpSpPr>
        <p:grpSpPr>
          <a:xfrm>
            <a:off x="16093440" y="2560320"/>
            <a:ext cx="731520" cy="731520"/>
            <a:chOff x="0" y="0"/>
            <a:chExt cx="975360" cy="975360"/>
          </a:xfrm>
        </p:grpSpPr>
        <p:sp>
          <p:nvSpPr>
            <p:cNvPr id="14" name="Freeform 14"/>
            <p:cNvSpPr/>
            <p:nvPr/>
          </p:nvSpPr>
          <p:spPr>
            <a:xfrm>
              <a:off x="0" y="0"/>
              <a:ext cx="975360" cy="975360"/>
            </a:xfrm>
            <a:custGeom>
              <a:avLst/>
              <a:gdLst/>
              <a:ahLst/>
              <a:cxnLst/>
              <a:rect l="l" t="t" r="r" b="b"/>
              <a:pathLst>
                <a:path w="975360" h="975360">
                  <a:moveTo>
                    <a:pt x="0" y="0"/>
                  </a:moveTo>
                  <a:lnTo>
                    <a:pt x="975360" y="0"/>
                  </a:lnTo>
                  <a:lnTo>
                    <a:pt x="975360" y="975360"/>
                  </a:lnTo>
                  <a:lnTo>
                    <a:pt x="0" y="975360"/>
                  </a:lnTo>
                  <a:close/>
                </a:path>
              </a:pathLst>
            </a:custGeom>
            <a:blipFill>
              <a:blip r:embed="rId3">
                <a:alphaModFix amt="0"/>
              </a:blip>
              <a:stretch>
                <a:fillRect l="-78303" r="-78303"/>
              </a:stretch>
            </a:blipFill>
          </p:spPr>
        </p:sp>
        <p:sp>
          <p:nvSpPr>
            <p:cNvPr id="15" name="TextBox 15"/>
            <p:cNvSpPr txBox="1"/>
            <p:nvPr/>
          </p:nvSpPr>
          <p:spPr>
            <a:xfrm>
              <a:off x="0" y="-76200"/>
              <a:ext cx="975360" cy="1051560"/>
            </a:xfrm>
            <a:prstGeom prst="rect">
              <a:avLst/>
            </a:prstGeom>
          </p:spPr>
          <p:txBody>
            <a:bodyPr lIns="0" tIns="0" rIns="0" bIns="0" rtlCol="0" anchor="ctr"/>
            <a:lstStyle/>
            <a:p>
              <a:pPr algn="ctr">
                <a:lnSpc>
                  <a:spcPts val="4800"/>
                </a:lnSpc>
              </a:pPr>
              <a:r>
                <a:rPr lang="en-US" sz="4000">
                  <a:solidFill>
                    <a:srgbClr val="000000"/>
                  </a:solidFill>
                  <a:latin typeface="Calibri (MS)"/>
                  <a:ea typeface="Calibri (MS)"/>
                  <a:cs typeface="Calibri (MS)"/>
                  <a:sym typeface="Calibri (MS)"/>
                </a:rPr>
                <a:t>⚠️</a:t>
              </a:r>
            </a:p>
          </p:txBody>
        </p:sp>
      </p:grpSp>
      <p:grpSp>
        <p:nvGrpSpPr>
          <p:cNvPr id="16" name="Group 16"/>
          <p:cNvGrpSpPr/>
          <p:nvPr/>
        </p:nvGrpSpPr>
        <p:grpSpPr>
          <a:xfrm>
            <a:off x="2377440" y="2468880"/>
            <a:ext cx="13167360" cy="457200"/>
            <a:chOff x="0" y="0"/>
            <a:chExt cx="17556480" cy="609600"/>
          </a:xfrm>
        </p:grpSpPr>
        <p:sp>
          <p:nvSpPr>
            <p:cNvPr id="17" name="Freeform 17"/>
            <p:cNvSpPr/>
            <p:nvPr/>
          </p:nvSpPr>
          <p:spPr>
            <a:xfrm>
              <a:off x="0" y="0"/>
              <a:ext cx="17556480" cy="609600"/>
            </a:xfrm>
            <a:custGeom>
              <a:avLst/>
              <a:gdLst/>
              <a:ahLst/>
              <a:cxnLst/>
              <a:rect l="l" t="t" r="r" b="b"/>
              <a:pathLst>
                <a:path w="17556480" h="609600">
                  <a:moveTo>
                    <a:pt x="0" y="0"/>
                  </a:moveTo>
                  <a:lnTo>
                    <a:pt x="17556480" y="0"/>
                  </a:lnTo>
                  <a:lnTo>
                    <a:pt x="17556480" y="609600"/>
                  </a:lnTo>
                  <a:lnTo>
                    <a:pt x="0" y="609600"/>
                  </a:lnTo>
                  <a:close/>
                </a:path>
              </a:pathLst>
            </a:custGeom>
            <a:blipFill>
              <a:blip r:embed="rId3">
                <a:alphaModFix amt="0"/>
              </a:blip>
              <a:stretch>
                <a:fillRect t="-511169" b="-511169"/>
              </a:stretch>
            </a:blipFill>
          </p:spPr>
        </p:sp>
        <p:sp>
          <p:nvSpPr>
            <p:cNvPr id="18" name="TextBox 18"/>
            <p:cNvSpPr txBox="1"/>
            <p:nvPr/>
          </p:nvSpPr>
          <p:spPr>
            <a:xfrm>
              <a:off x="0" y="-47625"/>
              <a:ext cx="17556480" cy="657225"/>
            </a:xfrm>
            <a:prstGeom prst="rect">
              <a:avLst/>
            </a:prstGeom>
          </p:spPr>
          <p:txBody>
            <a:bodyPr lIns="0" tIns="0" rIns="0" bIns="0" rtlCol="0" anchor="ctr"/>
            <a:lstStyle/>
            <a:p>
              <a:pPr algn="l">
                <a:lnSpc>
                  <a:spcPts val="3359"/>
                </a:lnSpc>
              </a:pPr>
              <a:r>
                <a:rPr lang="en-US" sz="2799" b="1">
                  <a:solidFill>
                    <a:srgbClr val="1E2761"/>
                  </a:solidFill>
                  <a:latin typeface="Calibri (MS) Bold"/>
                  <a:ea typeface="Calibri (MS) Bold"/>
                  <a:cs typeface="Calibri (MS) Bold"/>
                  <a:sym typeface="Calibri (MS) Bold"/>
                </a:rPr>
                <a:t>Baseline Vulnerability</a:t>
              </a:r>
            </a:p>
          </p:txBody>
        </p:sp>
      </p:grpSp>
      <p:grpSp>
        <p:nvGrpSpPr>
          <p:cNvPr id="19" name="Group 19"/>
          <p:cNvGrpSpPr/>
          <p:nvPr/>
        </p:nvGrpSpPr>
        <p:grpSpPr>
          <a:xfrm>
            <a:off x="2377440" y="2980944"/>
            <a:ext cx="13167360" cy="548640"/>
            <a:chOff x="0" y="0"/>
            <a:chExt cx="17556480" cy="731520"/>
          </a:xfrm>
        </p:grpSpPr>
        <p:sp>
          <p:nvSpPr>
            <p:cNvPr id="20" name="Freeform 20"/>
            <p:cNvSpPr/>
            <p:nvPr/>
          </p:nvSpPr>
          <p:spPr>
            <a:xfrm>
              <a:off x="0" y="0"/>
              <a:ext cx="17556480" cy="731520"/>
            </a:xfrm>
            <a:custGeom>
              <a:avLst/>
              <a:gdLst/>
              <a:ahLst/>
              <a:cxnLst/>
              <a:rect l="l" t="t" r="r" b="b"/>
              <a:pathLst>
                <a:path w="17556480" h="731520">
                  <a:moveTo>
                    <a:pt x="0" y="0"/>
                  </a:moveTo>
                  <a:lnTo>
                    <a:pt x="17556480" y="0"/>
                  </a:lnTo>
                  <a:lnTo>
                    <a:pt x="17556480" y="731520"/>
                  </a:lnTo>
                  <a:lnTo>
                    <a:pt x="0" y="731520"/>
                  </a:lnTo>
                  <a:close/>
                </a:path>
              </a:pathLst>
            </a:custGeom>
            <a:blipFill>
              <a:blip r:embed="rId3">
                <a:alphaModFix amt="0"/>
              </a:blip>
              <a:stretch>
                <a:fillRect t="-417640" b="-417640"/>
              </a:stretch>
            </a:blipFill>
          </p:spPr>
        </p:sp>
        <p:sp>
          <p:nvSpPr>
            <p:cNvPr id="21" name="TextBox 21"/>
            <p:cNvSpPr txBox="1"/>
            <p:nvPr/>
          </p:nvSpPr>
          <p:spPr>
            <a:xfrm>
              <a:off x="0" y="-47625"/>
              <a:ext cx="17556480" cy="779145"/>
            </a:xfrm>
            <a:prstGeom prst="rect">
              <a:avLst/>
            </a:prstGeom>
          </p:spPr>
          <p:txBody>
            <a:bodyPr lIns="0" tIns="0" rIns="0" bIns="0" rtlCol="0" anchor="ctr"/>
            <a:lstStyle/>
            <a:p>
              <a:pPr algn="l">
                <a:lnSpc>
                  <a:spcPts val="2640"/>
                </a:lnSpc>
              </a:pPr>
              <a:r>
                <a:rPr lang="en-US" sz="2200">
                  <a:solidFill>
                    <a:srgbClr val="2C3E50"/>
                  </a:solidFill>
                  <a:latin typeface="Calibri (MS)"/>
                  <a:ea typeface="Calibri (MS)"/>
                  <a:cs typeface="Calibri (MS)"/>
                  <a:sym typeface="Calibri (MS)"/>
                </a:rPr>
                <a:t>Unprotected LLMs show severe security risk with 85.6% ASR. Jailbreak attacks are particularly effective (93% success rate).</a:t>
              </a:r>
            </a:p>
          </p:txBody>
        </p:sp>
      </p:grpSp>
      <p:grpSp>
        <p:nvGrpSpPr>
          <p:cNvPr id="22" name="Group 22"/>
          <p:cNvGrpSpPr/>
          <p:nvPr/>
        </p:nvGrpSpPr>
        <p:grpSpPr>
          <a:xfrm>
            <a:off x="901703" y="3919223"/>
            <a:ext cx="16484603" cy="1488443"/>
            <a:chOff x="0" y="0"/>
            <a:chExt cx="21979471" cy="1984591"/>
          </a:xfrm>
        </p:grpSpPr>
        <p:sp>
          <p:nvSpPr>
            <p:cNvPr id="23" name="Freeform 23"/>
            <p:cNvSpPr/>
            <p:nvPr/>
          </p:nvSpPr>
          <p:spPr>
            <a:xfrm>
              <a:off x="16891" y="16891"/>
              <a:ext cx="21945599" cy="1950720"/>
            </a:xfrm>
            <a:custGeom>
              <a:avLst/>
              <a:gdLst/>
              <a:ahLst/>
              <a:cxnLst/>
              <a:rect l="l" t="t" r="r" b="b"/>
              <a:pathLst>
                <a:path w="21945599" h="1950720">
                  <a:moveTo>
                    <a:pt x="0" y="0"/>
                  </a:moveTo>
                  <a:lnTo>
                    <a:pt x="21945599" y="0"/>
                  </a:lnTo>
                  <a:lnTo>
                    <a:pt x="21945599" y="1950720"/>
                  </a:lnTo>
                  <a:lnTo>
                    <a:pt x="0" y="1950720"/>
                  </a:lnTo>
                  <a:close/>
                </a:path>
              </a:pathLst>
            </a:custGeom>
            <a:solidFill>
              <a:srgbClr val="F5F7FA"/>
            </a:solidFill>
          </p:spPr>
        </p:sp>
        <p:sp>
          <p:nvSpPr>
            <p:cNvPr id="24" name="Freeform 24"/>
            <p:cNvSpPr/>
            <p:nvPr/>
          </p:nvSpPr>
          <p:spPr>
            <a:xfrm>
              <a:off x="0" y="0"/>
              <a:ext cx="21979382" cy="1984502"/>
            </a:xfrm>
            <a:custGeom>
              <a:avLst/>
              <a:gdLst/>
              <a:ahLst/>
              <a:cxnLst/>
              <a:rect l="l" t="t" r="r" b="b"/>
              <a:pathLst>
                <a:path w="21979382" h="1984502">
                  <a:moveTo>
                    <a:pt x="16891" y="0"/>
                  </a:moveTo>
                  <a:lnTo>
                    <a:pt x="21962490" y="0"/>
                  </a:lnTo>
                  <a:cubicBezTo>
                    <a:pt x="21971890" y="0"/>
                    <a:pt x="21979382" y="7620"/>
                    <a:pt x="21979382" y="16891"/>
                  </a:cubicBezTo>
                  <a:lnTo>
                    <a:pt x="21979382" y="1967611"/>
                  </a:lnTo>
                  <a:cubicBezTo>
                    <a:pt x="21979382" y="1977009"/>
                    <a:pt x="21971763" y="1984502"/>
                    <a:pt x="21962490" y="1984502"/>
                  </a:cubicBezTo>
                  <a:lnTo>
                    <a:pt x="16891" y="1984502"/>
                  </a:lnTo>
                  <a:cubicBezTo>
                    <a:pt x="7493" y="1984502"/>
                    <a:pt x="0" y="1976882"/>
                    <a:pt x="0" y="1967611"/>
                  </a:cubicBezTo>
                  <a:lnTo>
                    <a:pt x="0" y="16891"/>
                  </a:lnTo>
                  <a:cubicBezTo>
                    <a:pt x="0" y="7620"/>
                    <a:pt x="7620" y="0"/>
                    <a:pt x="16891" y="0"/>
                  </a:cubicBezTo>
                  <a:moveTo>
                    <a:pt x="16891" y="33909"/>
                  </a:moveTo>
                  <a:lnTo>
                    <a:pt x="16891" y="16891"/>
                  </a:lnTo>
                  <a:lnTo>
                    <a:pt x="33909" y="16891"/>
                  </a:lnTo>
                  <a:lnTo>
                    <a:pt x="33909" y="1967611"/>
                  </a:lnTo>
                  <a:lnTo>
                    <a:pt x="16891" y="1967611"/>
                  </a:lnTo>
                  <a:lnTo>
                    <a:pt x="16891" y="1950720"/>
                  </a:lnTo>
                  <a:lnTo>
                    <a:pt x="21962490" y="1950720"/>
                  </a:lnTo>
                  <a:lnTo>
                    <a:pt x="21962490" y="1967611"/>
                  </a:lnTo>
                  <a:lnTo>
                    <a:pt x="21945600" y="1967611"/>
                  </a:lnTo>
                  <a:lnTo>
                    <a:pt x="21945600" y="16891"/>
                  </a:lnTo>
                  <a:lnTo>
                    <a:pt x="21962490" y="16891"/>
                  </a:lnTo>
                  <a:lnTo>
                    <a:pt x="21962490" y="33909"/>
                  </a:lnTo>
                  <a:lnTo>
                    <a:pt x="16891" y="33909"/>
                  </a:lnTo>
                  <a:close/>
                </a:path>
              </a:pathLst>
            </a:custGeom>
            <a:solidFill>
              <a:srgbClr val="1E2761"/>
            </a:solidFill>
          </p:spPr>
        </p:sp>
      </p:grpSp>
      <p:grpSp>
        <p:nvGrpSpPr>
          <p:cNvPr id="25" name="Group 25"/>
          <p:cNvGrpSpPr/>
          <p:nvPr/>
        </p:nvGrpSpPr>
        <p:grpSpPr>
          <a:xfrm>
            <a:off x="16093440" y="4297680"/>
            <a:ext cx="731520" cy="731520"/>
            <a:chOff x="0" y="0"/>
            <a:chExt cx="975360" cy="975360"/>
          </a:xfrm>
        </p:grpSpPr>
        <p:sp>
          <p:nvSpPr>
            <p:cNvPr id="26" name="Freeform 26"/>
            <p:cNvSpPr/>
            <p:nvPr/>
          </p:nvSpPr>
          <p:spPr>
            <a:xfrm>
              <a:off x="0" y="0"/>
              <a:ext cx="975360" cy="975360"/>
            </a:xfrm>
            <a:custGeom>
              <a:avLst/>
              <a:gdLst/>
              <a:ahLst/>
              <a:cxnLst/>
              <a:rect l="l" t="t" r="r" b="b"/>
              <a:pathLst>
                <a:path w="975360" h="975360">
                  <a:moveTo>
                    <a:pt x="0" y="0"/>
                  </a:moveTo>
                  <a:lnTo>
                    <a:pt x="975360" y="0"/>
                  </a:lnTo>
                  <a:lnTo>
                    <a:pt x="975360" y="975360"/>
                  </a:lnTo>
                  <a:lnTo>
                    <a:pt x="0" y="975360"/>
                  </a:lnTo>
                  <a:close/>
                </a:path>
              </a:pathLst>
            </a:custGeom>
            <a:blipFill>
              <a:blip r:embed="rId3">
                <a:alphaModFix amt="0"/>
              </a:blip>
              <a:stretch>
                <a:fillRect l="-78303" r="-78303"/>
              </a:stretch>
            </a:blipFill>
          </p:spPr>
        </p:sp>
        <p:sp>
          <p:nvSpPr>
            <p:cNvPr id="27" name="TextBox 27"/>
            <p:cNvSpPr txBox="1"/>
            <p:nvPr/>
          </p:nvSpPr>
          <p:spPr>
            <a:xfrm>
              <a:off x="0" y="-76200"/>
              <a:ext cx="975360" cy="1051560"/>
            </a:xfrm>
            <a:prstGeom prst="rect">
              <a:avLst/>
            </a:prstGeom>
          </p:spPr>
          <p:txBody>
            <a:bodyPr lIns="0" tIns="0" rIns="0" bIns="0" rtlCol="0" anchor="ctr"/>
            <a:lstStyle/>
            <a:p>
              <a:pPr algn="ctr">
                <a:lnSpc>
                  <a:spcPts val="4800"/>
                </a:lnSpc>
              </a:pPr>
              <a:r>
                <a:rPr lang="en-US" sz="4000">
                  <a:solidFill>
                    <a:srgbClr val="000000"/>
                  </a:solidFill>
                  <a:latin typeface="Calibri (MS)"/>
                  <a:ea typeface="Calibri (MS)"/>
                  <a:cs typeface="Calibri (MS)"/>
                  <a:sym typeface="Calibri (MS)"/>
                </a:rPr>
                <a:t>🛡️</a:t>
              </a:r>
            </a:p>
          </p:txBody>
        </p:sp>
      </p:grpSp>
      <p:grpSp>
        <p:nvGrpSpPr>
          <p:cNvPr id="28" name="Group 28"/>
          <p:cNvGrpSpPr/>
          <p:nvPr/>
        </p:nvGrpSpPr>
        <p:grpSpPr>
          <a:xfrm>
            <a:off x="2377440" y="4206240"/>
            <a:ext cx="13167360" cy="457200"/>
            <a:chOff x="0" y="0"/>
            <a:chExt cx="17556480" cy="609600"/>
          </a:xfrm>
        </p:grpSpPr>
        <p:sp>
          <p:nvSpPr>
            <p:cNvPr id="29" name="Freeform 29"/>
            <p:cNvSpPr/>
            <p:nvPr/>
          </p:nvSpPr>
          <p:spPr>
            <a:xfrm>
              <a:off x="0" y="0"/>
              <a:ext cx="17556480" cy="609600"/>
            </a:xfrm>
            <a:custGeom>
              <a:avLst/>
              <a:gdLst/>
              <a:ahLst/>
              <a:cxnLst/>
              <a:rect l="l" t="t" r="r" b="b"/>
              <a:pathLst>
                <a:path w="17556480" h="609600">
                  <a:moveTo>
                    <a:pt x="0" y="0"/>
                  </a:moveTo>
                  <a:lnTo>
                    <a:pt x="17556480" y="0"/>
                  </a:lnTo>
                  <a:lnTo>
                    <a:pt x="17556480" y="609600"/>
                  </a:lnTo>
                  <a:lnTo>
                    <a:pt x="0" y="609600"/>
                  </a:lnTo>
                  <a:close/>
                </a:path>
              </a:pathLst>
            </a:custGeom>
            <a:blipFill>
              <a:blip r:embed="rId3">
                <a:alphaModFix amt="0"/>
              </a:blip>
              <a:stretch>
                <a:fillRect t="-511169" b="-511169"/>
              </a:stretch>
            </a:blipFill>
          </p:spPr>
        </p:sp>
        <p:sp>
          <p:nvSpPr>
            <p:cNvPr id="30" name="TextBox 30"/>
            <p:cNvSpPr txBox="1"/>
            <p:nvPr/>
          </p:nvSpPr>
          <p:spPr>
            <a:xfrm>
              <a:off x="0" y="-47625"/>
              <a:ext cx="17556480" cy="657225"/>
            </a:xfrm>
            <a:prstGeom prst="rect">
              <a:avLst/>
            </a:prstGeom>
          </p:spPr>
          <p:txBody>
            <a:bodyPr lIns="0" tIns="0" rIns="0" bIns="0" rtlCol="0" anchor="ctr"/>
            <a:lstStyle/>
            <a:p>
              <a:pPr algn="l">
                <a:lnSpc>
                  <a:spcPts val="3359"/>
                </a:lnSpc>
              </a:pPr>
              <a:r>
                <a:rPr lang="en-US" sz="2799" b="1">
                  <a:solidFill>
                    <a:srgbClr val="1E2761"/>
                  </a:solidFill>
                  <a:latin typeface="Calibri (MS) Bold"/>
                  <a:ea typeface="Calibri (MS) Bold"/>
                  <a:cs typeface="Calibri (MS) Bold"/>
                  <a:sym typeface="Calibri (MS) Bold"/>
                </a:rPr>
                <a:t>LoRA Effectiveness</a:t>
              </a:r>
            </a:p>
          </p:txBody>
        </p:sp>
      </p:grpSp>
      <p:grpSp>
        <p:nvGrpSpPr>
          <p:cNvPr id="31" name="Group 31"/>
          <p:cNvGrpSpPr/>
          <p:nvPr/>
        </p:nvGrpSpPr>
        <p:grpSpPr>
          <a:xfrm>
            <a:off x="2377440" y="4718304"/>
            <a:ext cx="13167360" cy="548640"/>
            <a:chOff x="0" y="0"/>
            <a:chExt cx="17556480" cy="731520"/>
          </a:xfrm>
        </p:grpSpPr>
        <p:sp>
          <p:nvSpPr>
            <p:cNvPr id="32" name="Freeform 32"/>
            <p:cNvSpPr/>
            <p:nvPr/>
          </p:nvSpPr>
          <p:spPr>
            <a:xfrm>
              <a:off x="0" y="0"/>
              <a:ext cx="17556480" cy="731520"/>
            </a:xfrm>
            <a:custGeom>
              <a:avLst/>
              <a:gdLst/>
              <a:ahLst/>
              <a:cxnLst/>
              <a:rect l="l" t="t" r="r" b="b"/>
              <a:pathLst>
                <a:path w="17556480" h="731520">
                  <a:moveTo>
                    <a:pt x="0" y="0"/>
                  </a:moveTo>
                  <a:lnTo>
                    <a:pt x="17556480" y="0"/>
                  </a:lnTo>
                  <a:lnTo>
                    <a:pt x="17556480" y="731520"/>
                  </a:lnTo>
                  <a:lnTo>
                    <a:pt x="0" y="731520"/>
                  </a:lnTo>
                  <a:close/>
                </a:path>
              </a:pathLst>
            </a:custGeom>
            <a:blipFill>
              <a:blip r:embed="rId3">
                <a:alphaModFix amt="0"/>
              </a:blip>
              <a:stretch>
                <a:fillRect t="-417640" b="-417640"/>
              </a:stretch>
            </a:blipFill>
          </p:spPr>
        </p:sp>
        <p:sp>
          <p:nvSpPr>
            <p:cNvPr id="33" name="TextBox 33"/>
            <p:cNvSpPr txBox="1"/>
            <p:nvPr/>
          </p:nvSpPr>
          <p:spPr>
            <a:xfrm>
              <a:off x="0" y="-47625"/>
              <a:ext cx="17556480" cy="779145"/>
            </a:xfrm>
            <a:prstGeom prst="rect">
              <a:avLst/>
            </a:prstGeom>
          </p:spPr>
          <p:txBody>
            <a:bodyPr lIns="0" tIns="0" rIns="0" bIns="0" rtlCol="0" anchor="ctr"/>
            <a:lstStyle/>
            <a:p>
              <a:pPr algn="l">
                <a:lnSpc>
                  <a:spcPts val="2640"/>
                </a:lnSpc>
              </a:pPr>
              <a:r>
                <a:rPr lang="en-US" sz="2200">
                  <a:solidFill>
                    <a:srgbClr val="2C3E50"/>
                  </a:solidFill>
                  <a:latin typeface="Calibri (MS)"/>
                  <a:ea typeface="Calibri (MS)"/>
                  <a:cs typeface="Calibri (MS)"/>
                  <a:sym typeface="Calibri (MS)"/>
                </a:rPr>
                <a:t>Parameter-efficient fine-tuning provides 67.3% ASR reduction with integrated defense and no inference overhead.</a:t>
              </a:r>
            </a:p>
          </p:txBody>
        </p:sp>
      </p:grpSp>
      <p:grpSp>
        <p:nvGrpSpPr>
          <p:cNvPr id="34" name="Group 34"/>
          <p:cNvGrpSpPr/>
          <p:nvPr/>
        </p:nvGrpSpPr>
        <p:grpSpPr>
          <a:xfrm>
            <a:off x="901703" y="5656583"/>
            <a:ext cx="16484603" cy="1488443"/>
            <a:chOff x="0" y="0"/>
            <a:chExt cx="21979471" cy="1984591"/>
          </a:xfrm>
        </p:grpSpPr>
        <p:sp>
          <p:nvSpPr>
            <p:cNvPr id="35" name="Freeform 35"/>
            <p:cNvSpPr/>
            <p:nvPr/>
          </p:nvSpPr>
          <p:spPr>
            <a:xfrm>
              <a:off x="16891" y="16891"/>
              <a:ext cx="21945599" cy="1950720"/>
            </a:xfrm>
            <a:custGeom>
              <a:avLst/>
              <a:gdLst/>
              <a:ahLst/>
              <a:cxnLst/>
              <a:rect l="l" t="t" r="r" b="b"/>
              <a:pathLst>
                <a:path w="21945599" h="1950720">
                  <a:moveTo>
                    <a:pt x="0" y="0"/>
                  </a:moveTo>
                  <a:lnTo>
                    <a:pt x="21945599" y="0"/>
                  </a:lnTo>
                  <a:lnTo>
                    <a:pt x="21945599" y="1950720"/>
                  </a:lnTo>
                  <a:lnTo>
                    <a:pt x="0" y="1950720"/>
                  </a:lnTo>
                  <a:close/>
                </a:path>
              </a:pathLst>
            </a:custGeom>
            <a:solidFill>
              <a:srgbClr val="F5F7FA"/>
            </a:solidFill>
          </p:spPr>
        </p:sp>
        <p:sp>
          <p:nvSpPr>
            <p:cNvPr id="36" name="Freeform 36"/>
            <p:cNvSpPr/>
            <p:nvPr/>
          </p:nvSpPr>
          <p:spPr>
            <a:xfrm>
              <a:off x="0" y="0"/>
              <a:ext cx="21979382" cy="1984502"/>
            </a:xfrm>
            <a:custGeom>
              <a:avLst/>
              <a:gdLst/>
              <a:ahLst/>
              <a:cxnLst/>
              <a:rect l="l" t="t" r="r" b="b"/>
              <a:pathLst>
                <a:path w="21979382" h="1984502">
                  <a:moveTo>
                    <a:pt x="16891" y="0"/>
                  </a:moveTo>
                  <a:lnTo>
                    <a:pt x="21962490" y="0"/>
                  </a:lnTo>
                  <a:cubicBezTo>
                    <a:pt x="21971890" y="0"/>
                    <a:pt x="21979382" y="7620"/>
                    <a:pt x="21979382" y="16891"/>
                  </a:cubicBezTo>
                  <a:lnTo>
                    <a:pt x="21979382" y="1967611"/>
                  </a:lnTo>
                  <a:cubicBezTo>
                    <a:pt x="21979382" y="1977009"/>
                    <a:pt x="21971763" y="1984502"/>
                    <a:pt x="21962490" y="1984502"/>
                  </a:cubicBezTo>
                  <a:lnTo>
                    <a:pt x="16891" y="1984502"/>
                  </a:lnTo>
                  <a:cubicBezTo>
                    <a:pt x="7493" y="1984502"/>
                    <a:pt x="0" y="1976882"/>
                    <a:pt x="0" y="1967611"/>
                  </a:cubicBezTo>
                  <a:lnTo>
                    <a:pt x="0" y="16891"/>
                  </a:lnTo>
                  <a:cubicBezTo>
                    <a:pt x="0" y="7620"/>
                    <a:pt x="7620" y="0"/>
                    <a:pt x="16891" y="0"/>
                  </a:cubicBezTo>
                  <a:moveTo>
                    <a:pt x="16891" y="33909"/>
                  </a:moveTo>
                  <a:lnTo>
                    <a:pt x="16891" y="16891"/>
                  </a:lnTo>
                  <a:lnTo>
                    <a:pt x="33909" y="16891"/>
                  </a:lnTo>
                  <a:lnTo>
                    <a:pt x="33909" y="1967611"/>
                  </a:lnTo>
                  <a:lnTo>
                    <a:pt x="16891" y="1967611"/>
                  </a:lnTo>
                  <a:lnTo>
                    <a:pt x="16891" y="1950720"/>
                  </a:lnTo>
                  <a:lnTo>
                    <a:pt x="21962490" y="1950720"/>
                  </a:lnTo>
                  <a:lnTo>
                    <a:pt x="21962490" y="1967611"/>
                  </a:lnTo>
                  <a:lnTo>
                    <a:pt x="21945600" y="1967611"/>
                  </a:lnTo>
                  <a:lnTo>
                    <a:pt x="21945600" y="16891"/>
                  </a:lnTo>
                  <a:lnTo>
                    <a:pt x="21962490" y="16891"/>
                  </a:lnTo>
                  <a:lnTo>
                    <a:pt x="21962490" y="33909"/>
                  </a:lnTo>
                  <a:lnTo>
                    <a:pt x="16891" y="33909"/>
                  </a:lnTo>
                  <a:close/>
                </a:path>
              </a:pathLst>
            </a:custGeom>
            <a:solidFill>
              <a:srgbClr val="1E2761"/>
            </a:solidFill>
          </p:spPr>
        </p:sp>
      </p:grpSp>
      <p:grpSp>
        <p:nvGrpSpPr>
          <p:cNvPr id="37" name="Group 37"/>
          <p:cNvGrpSpPr/>
          <p:nvPr/>
        </p:nvGrpSpPr>
        <p:grpSpPr>
          <a:xfrm>
            <a:off x="16093440" y="6035040"/>
            <a:ext cx="731520" cy="731520"/>
            <a:chOff x="0" y="0"/>
            <a:chExt cx="975360" cy="975360"/>
          </a:xfrm>
        </p:grpSpPr>
        <p:sp>
          <p:nvSpPr>
            <p:cNvPr id="38" name="Freeform 38"/>
            <p:cNvSpPr/>
            <p:nvPr/>
          </p:nvSpPr>
          <p:spPr>
            <a:xfrm>
              <a:off x="0" y="0"/>
              <a:ext cx="975360" cy="975360"/>
            </a:xfrm>
            <a:custGeom>
              <a:avLst/>
              <a:gdLst/>
              <a:ahLst/>
              <a:cxnLst/>
              <a:rect l="l" t="t" r="r" b="b"/>
              <a:pathLst>
                <a:path w="975360" h="975360">
                  <a:moveTo>
                    <a:pt x="0" y="0"/>
                  </a:moveTo>
                  <a:lnTo>
                    <a:pt x="975360" y="0"/>
                  </a:lnTo>
                  <a:lnTo>
                    <a:pt x="975360" y="975360"/>
                  </a:lnTo>
                  <a:lnTo>
                    <a:pt x="0" y="975360"/>
                  </a:lnTo>
                  <a:close/>
                </a:path>
              </a:pathLst>
            </a:custGeom>
            <a:blipFill>
              <a:blip r:embed="rId3">
                <a:alphaModFix amt="0"/>
              </a:blip>
              <a:stretch>
                <a:fillRect l="-78303" r="-78303"/>
              </a:stretch>
            </a:blipFill>
          </p:spPr>
        </p:sp>
        <p:sp>
          <p:nvSpPr>
            <p:cNvPr id="39" name="TextBox 39"/>
            <p:cNvSpPr txBox="1"/>
            <p:nvPr/>
          </p:nvSpPr>
          <p:spPr>
            <a:xfrm>
              <a:off x="0" y="-76200"/>
              <a:ext cx="975360" cy="1051560"/>
            </a:xfrm>
            <a:prstGeom prst="rect">
              <a:avLst/>
            </a:prstGeom>
          </p:spPr>
          <p:txBody>
            <a:bodyPr lIns="0" tIns="0" rIns="0" bIns="0" rtlCol="0" anchor="ctr"/>
            <a:lstStyle/>
            <a:p>
              <a:pPr algn="ctr">
                <a:lnSpc>
                  <a:spcPts val="4800"/>
                </a:lnSpc>
              </a:pPr>
              <a:r>
                <a:rPr lang="en-US" sz="4000">
                  <a:solidFill>
                    <a:srgbClr val="000000"/>
                  </a:solidFill>
                  <a:latin typeface="Calibri (MS)"/>
                  <a:ea typeface="Calibri (MS)"/>
                  <a:cs typeface="Calibri (MS)"/>
                  <a:sym typeface="Calibri (MS)"/>
                </a:rPr>
                <a:t>🎯</a:t>
              </a:r>
            </a:p>
          </p:txBody>
        </p:sp>
      </p:grpSp>
      <p:grpSp>
        <p:nvGrpSpPr>
          <p:cNvPr id="40" name="Group 40"/>
          <p:cNvGrpSpPr/>
          <p:nvPr/>
        </p:nvGrpSpPr>
        <p:grpSpPr>
          <a:xfrm>
            <a:off x="2377440" y="5943600"/>
            <a:ext cx="13167360" cy="457200"/>
            <a:chOff x="0" y="0"/>
            <a:chExt cx="17556480" cy="609600"/>
          </a:xfrm>
        </p:grpSpPr>
        <p:sp>
          <p:nvSpPr>
            <p:cNvPr id="41" name="Freeform 41"/>
            <p:cNvSpPr/>
            <p:nvPr/>
          </p:nvSpPr>
          <p:spPr>
            <a:xfrm>
              <a:off x="0" y="0"/>
              <a:ext cx="17556480" cy="609600"/>
            </a:xfrm>
            <a:custGeom>
              <a:avLst/>
              <a:gdLst/>
              <a:ahLst/>
              <a:cxnLst/>
              <a:rect l="l" t="t" r="r" b="b"/>
              <a:pathLst>
                <a:path w="17556480" h="609600">
                  <a:moveTo>
                    <a:pt x="0" y="0"/>
                  </a:moveTo>
                  <a:lnTo>
                    <a:pt x="17556480" y="0"/>
                  </a:lnTo>
                  <a:lnTo>
                    <a:pt x="17556480" y="609600"/>
                  </a:lnTo>
                  <a:lnTo>
                    <a:pt x="0" y="609600"/>
                  </a:lnTo>
                  <a:close/>
                </a:path>
              </a:pathLst>
            </a:custGeom>
            <a:blipFill>
              <a:blip r:embed="rId3">
                <a:alphaModFix amt="0"/>
              </a:blip>
              <a:stretch>
                <a:fillRect t="-511169" b="-511169"/>
              </a:stretch>
            </a:blipFill>
          </p:spPr>
        </p:sp>
        <p:sp>
          <p:nvSpPr>
            <p:cNvPr id="42" name="TextBox 42"/>
            <p:cNvSpPr txBox="1"/>
            <p:nvPr/>
          </p:nvSpPr>
          <p:spPr>
            <a:xfrm>
              <a:off x="0" y="-47625"/>
              <a:ext cx="17556480" cy="657225"/>
            </a:xfrm>
            <a:prstGeom prst="rect">
              <a:avLst/>
            </a:prstGeom>
          </p:spPr>
          <p:txBody>
            <a:bodyPr lIns="0" tIns="0" rIns="0" bIns="0" rtlCol="0" anchor="ctr"/>
            <a:lstStyle/>
            <a:p>
              <a:pPr algn="l">
                <a:lnSpc>
                  <a:spcPts val="3359"/>
                </a:lnSpc>
              </a:pPr>
              <a:r>
                <a:rPr lang="en-US" sz="2799" b="1">
                  <a:solidFill>
                    <a:srgbClr val="1E2761"/>
                  </a:solidFill>
                  <a:latin typeface="Calibri (MS) Bold"/>
                  <a:ea typeface="Calibri (MS) Bold"/>
                  <a:cs typeface="Calibri (MS) Bold"/>
                  <a:sym typeface="Calibri (MS) Bold"/>
                </a:rPr>
                <a:t>RAG Superiority</a:t>
              </a:r>
            </a:p>
          </p:txBody>
        </p:sp>
      </p:grpSp>
      <p:grpSp>
        <p:nvGrpSpPr>
          <p:cNvPr id="43" name="Group 43"/>
          <p:cNvGrpSpPr/>
          <p:nvPr/>
        </p:nvGrpSpPr>
        <p:grpSpPr>
          <a:xfrm>
            <a:off x="2377440" y="6455664"/>
            <a:ext cx="13167360" cy="548640"/>
            <a:chOff x="0" y="0"/>
            <a:chExt cx="17556480" cy="731520"/>
          </a:xfrm>
        </p:grpSpPr>
        <p:sp>
          <p:nvSpPr>
            <p:cNvPr id="44" name="Freeform 44"/>
            <p:cNvSpPr/>
            <p:nvPr/>
          </p:nvSpPr>
          <p:spPr>
            <a:xfrm>
              <a:off x="0" y="0"/>
              <a:ext cx="17556480" cy="731520"/>
            </a:xfrm>
            <a:custGeom>
              <a:avLst/>
              <a:gdLst/>
              <a:ahLst/>
              <a:cxnLst/>
              <a:rect l="l" t="t" r="r" b="b"/>
              <a:pathLst>
                <a:path w="17556480" h="731520">
                  <a:moveTo>
                    <a:pt x="0" y="0"/>
                  </a:moveTo>
                  <a:lnTo>
                    <a:pt x="17556480" y="0"/>
                  </a:lnTo>
                  <a:lnTo>
                    <a:pt x="17556480" y="731520"/>
                  </a:lnTo>
                  <a:lnTo>
                    <a:pt x="0" y="731520"/>
                  </a:lnTo>
                  <a:close/>
                </a:path>
              </a:pathLst>
            </a:custGeom>
            <a:blipFill>
              <a:blip r:embed="rId3">
                <a:alphaModFix amt="0"/>
              </a:blip>
              <a:stretch>
                <a:fillRect t="-417640" b="-417640"/>
              </a:stretch>
            </a:blipFill>
          </p:spPr>
        </p:sp>
        <p:sp>
          <p:nvSpPr>
            <p:cNvPr id="45" name="TextBox 45"/>
            <p:cNvSpPr txBox="1"/>
            <p:nvPr/>
          </p:nvSpPr>
          <p:spPr>
            <a:xfrm>
              <a:off x="0" y="-47625"/>
              <a:ext cx="17556480" cy="779145"/>
            </a:xfrm>
            <a:prstGeom prst="rect">
              <a:avLst/>
            </a:prstGeom>
          </p:spPr>
          <p:txBody>
            <a:bodyPr lIns="0" tIns="0" rIns="0" bIns="0" rtlCol="0" anchor="ctr"/>
            <a:lstStyle/>
            <a:p>
              <a:pPr algn="l">
                <a:lnSpc>
                  <a:spcPts val="2640"/>
                </a:lnSpc>
              </a:pPr>
              <a:r>
                <a:rPr lang="en-US" sz="2200">
                  <a:solidFill>
                    <a:srgbClr val="2C3E50"/>
                  </a:solidFill>
                  <a:latin typeface="Calibri (MS)"/>
                  <a:ea typeface="Calibri (MS)"/>
                  <a:cs typeface="Calibri (MS)"/>
                  <a:sym typeface="Calibri (MS)"/>
                </a:rPr>
                <a:t>Retrieval-based filtering achieves perfect defense (100% detection, 0% ASR) with minimal false positives (10.99%).</a:t>
              </a:r>
            </a:p>
          </p:txBody>
        </p:sp>
      </p:grpSp>
      <p:grpSp>
        <p:nvGrpSpPr>
          <p:cNvPr id="46" name="Group 46"/>
          <p:cNvGrpSpPr/>
          <p:nvPr/>
        </p:nvGrpSpPr>
        <p:grpSpPr>
          <a:xfrm>
            <a:off x="901703" y="7393943"/>
            <a:ext cx="16484603" cy="1488443"/>
            <a:chOff x="0" y="0"/>
            <a:chExt cx="21979471" cy="1984591"/>
          </a:xfrm>
        </p:grpSpPr>
        <p:sp>
          <p:nvSpPr>
            <p:cNvPr id="47" name="Freeform 47"/>
            <p:cNvSpPr/>
            <p:nvPr/>
          </p:nvSpPr>
          <p:spPr>
            <a:xfrm>
              <a:off x="16891" y="16891"/>
              <a:ext cx="21945599" cy="1950720"/>
            </a:xfrm>
            <a:custGeom>
              <a:avLst/>
              <a:gdLst/>
              <a:ahLst/>
              <a:cxnLst/>
              <a:rect l="l" t="t" r="r" b="b"/>
              <a:pathLst>
                <a:path w="21945599" h="1950720">
                  <a:moveTo>
                    <a:pt x="0" y="0"/>
                  </a:moveTo>
                  <a:lnTo>
                    <a:pt x="21945599" y="0"/>
                  </a:lnTo>
                  <a:lnTo>
                    <a:pt x="21945599" y="1950720"/>
                  </a:lnTo>
                  <a:lnTo>
                    <a:pt x="0" y="1950720"/>
                  </a:lnTo>
                  <a:close/>
                </a:path>
              </a:pathLst>
            </a:custGeom>
            <a:solidFill>
              <a:srgbClr val="F5F7FA"/>
            </a:solidFill>
          </p:spPr>
        </p:sp>
        <p:sp>
          <p:nvSpPr>
            <p:cNvPr id="48" name="Freeform 48"/>
            <p:cNvSpPr/>
            <p:nvPr/>
          </p:nvSpPr>
          <p:spPr>
            <a:xfrm>
              <a:off x="0" y="0"/>
              <a:ext cx="21979382" cy="1984502"/>
            </a:xfrm>
            <a:custGeom>
              <a:avLst/>
              <a:gdLst/>
              <a:ahLst/>
              <a:cxnLst/>
              <a:rect l="l" t="t" r="r" b="b"/>
              <a:pathLst>
                <a:path w="21979382" h="1984502">
                  <a:moveTo>
                    <a:pt x="16891" y="0"/>
                  </a:moveTo>
                  <a:lnTo>
                    <a:pt x="21962490" y="0"/>
                  </a:lnTo>
                  <a:cubicBezTo>
                    <a:pt x="21971890" y="0"/>
                    <a:pt x="21979382" y="7620"/>
                    <a:pt x="21979382" y="16891"/>
                  </a:cubicBezTo>
                  <a:lnTo>
                    <a:pt x="21979382" y="1967611"/>
                  </a:lnTo>
                  <a:cubicBezTo>
                    <a:pt x="21979382" y="1977009"/>
                    <a:pt x="21971763" y="1984502"/>
                    <a:pt x="21962490" y="1984502"/>
                  </a:cubicBezTo>
                  <a:lnTo>
                    <a:pt x="16891" y="1984502"/>
                  </a:lnTo>
                  <a:cubicBezTo>
                    <a:pt x="7493" y="1984502"/>
                    <a:pt x="0" y="1976882"/>
                    <a:pt x="0" y="1967611"/>
                  </a:cubicBezTo>
                  <a:lnTo>
                    <a:pt x="0" y="16891"/>
                  </a:lnTo>
                  <a:cubicBezTo>
                    <a:pt x="0" y="7620"/>
                    <a:pt x="7620" y="0"/>
                    <a:pt x="16891" y="0"/>
                  </a:cubicBezTo>
                  <a:moveTo>
                    <a:pt x="16891" y="33909"/>
                  </a:moveTo>
                  <a:lnTo>
                    <a:pt x="16891" y="16891"/>
                  </a:lnTo>
                  <a:lnTo>
                    <a:pt x="33909" y="16891"/>
                  </a:lnTo>
                  <a:lnTo>
                    <a:pt x="33909" y="1967611"/>
                  </a:lnTo>
                  <a:lnTo>
                    <a:pt x="16891" y="1967611"/>
                  </a:lnTo>
                  <a:lnTo>
                    <a:pt x="16891" y="1950720"/>
                  </a:lnTo>
                  <a:lnTo>
                    <a:pt x="21962490" y="1950720"/>
                  </a:lnTo>
                  <a:lnTo>
                    <a:pt x="21962490" y="1967611"/>
                  </a:lnTo>
                  <a:lnTo>
                    <a:pt x="21945600" y="1967611"/>
                  </a:lnTo>
                  <a:lnTo>
                    <a:pt x="21945600" y="16891"/>
                  </a:lnTo>
                  <a:lnTo>
                    <a:pt x="21962490" y="16891"/>
                  </a:lnTo>
                  <a:lnTo>
                    <a:pt x="21962490" y="33909"/>
                  </a:lnTo>
                  <a:lnTo>
                    <a:pt x="16891" y="33909"/>
                  </a:lnTo>
                  <a:close/>
                </a:path>
              </a:pathLst>
            </a:custGeom>
            <a:solidFill>
              <a:srgbClr val="1E2761"/>
            </a:solidFill>
          </p:spPr>
        </p:sp>
      </p:grpSp>
      <p:grpSp>
        <p:nvGrpSpPr>
          <p:cNvPr id="49" name="Group 49"/>
          <p:cNvGrpSpPr/>
          <p:nvPr/>
        </p:nvGrpSpPr>
        <p:grpSpPr>
          <a:xfrm>
            <a:off x="16093440" y="7772400"/>
            <a:ext cx="731520" cy="731520"/>
            <a:chOff x="0" y="0"/>
            <a:chExt cx="975360" cy="975360"/>
          </a:xfrm>
        </p:grpSpPr>
        <p:sp>
          <p:nvSpPr>
            <p:cNvPr id="50" name="Freeform 50"/>
            <p:cNvSpPr/>
            <p:nvPr/>
          </p:nvSpPr>
          <p:spPr>
            <a:xfrm>
              <a:off x="0" y="0"/>
              <a:ext cx="975360" cy="975360"/>
            </a:xfrm>
            <a:custGeom>
              <a:avLst/>
              <a:gdLst/>
              <a:ahLst/>
              <a:cxnLst/>
              <a:rect l="l" t="t" r="r" b="b"/>
              <a:pathLst>
                <a:path w="975360" h="975360">
                  <a:moveTo>
                    <a:pt x="0" y="0"/>
                  </a:moveTo>
                  <a:lnTo>
                    <a:pt x="975360" y="0"/>
                  </a:lnTo>
                  <a:lnTo>
                    <a:pt x="975360" y="975360"/>
                  </a:lnTo>
                  <a:lnTo>
                    <a:pt x="0" y="975360"/>
                  </a:lnTo>
                  <a:close/>
                </a:path>
              </a:pathLst>
            </a:custGeom>
            <a:blipFill>
              <a:blip r:embed="rId3">
                <a:alphaModFix amt="0"/>
              </a:blip>
              <a:stretch>
                <a:fillRect l="-78303" r="-78303"/>
              </a:stretch>
            </a:blipFill>
          </p:spPr>
        </p:sp>
        <p:sp>
          <p:nvSpPr>
            <p:cNvPr id="51" name="TextBox 51"/>
            <p:cNvSpPr txBox="1"/>
            <p:nvPr/>
          </p:nvSpPr>
          <p:spPr>
            <a:xfrm>
              <a:off x="0" y="-76200"/>
              <a:ext cx="975360" cy="1051560"/>
            </a:xfrm>
            <a:prstGeom prst="rect">
              <a:avLst/>
            </a:prstGeom>
          </p:spPr>
          <p:txBody>
            <a:bodyPr lIns="0" tIns="0" rIns="0" bIns="0" rtlCol="0" anchor="ctr"/>
            <a:lstStyle/>
            <a:p>
              <a:pPr algn="ctr">
                <a:lnSpc>
                  <a:spcPts val="4800"/>
                </a:lnSpc>
              </a:pPr>
              <a:r>
                <a:rPr lang="en-US" sz="4000">
                  <a:solidFill>
                    <a:srgbClr val="000000"/>
                  </a:solidFill>
                  <a:latin typeface="Calibri (MS)"/>
                  <a:ea typeface="Calibri (MS)"/>
                  <a:cs typeface="Calibri (MS)"/>
                  <a:sym typeface="Calibri (MS)"/>
                </a:rPr>
                <a:t>🔄</a:t>
              </a:r>
            </a:p>
          </p:txBody>
        </p:sp>
      </p:grpSp>
      <p:grpSp>
        <p:nvGrpSpPr>
          <p:cNvPr id="52" name="Group 52"/>
          <p:cNvGrpSpPr/>
          <p:nvPr/>
        </p:nvGrpSpPr>
        <p:grpSpPr>
          <a:xfrm>
            <a:off x="2377440" y="7680960"/>
            <a:ext cx="13167360" cy="457200"/>
            <a:chOff x="0" y="0"/>
            <a:chExt cx="17556480" cy="609600"/>
          </a:xfrm>
        </p:grpSpPr>
        <p:sp>
          <p:nvSpPr>
            <p:cNvPr id="53" name="Freeform 53"/>
            <p:cNvSpPr/>
            <p:nvPr/>
          </p:nvSpPr>
          <p:spPr>
            <a:xfrm>
              <a:off x="0" y="0"/>
              <a:ext cx="17556480" cy="609600"/>
            </a:xfrm>
            <a:custGeom>
              <a:avLst/>
              <a:gdLst/>
              <a:ahLst/>
              <a:cxnLst/>
              <a:rect l="l" t="t" r="r" b="b"/>
              <a:pathLst>
                <a:path w="17556480" h="609600">
                  <a:moveTo>
                    <a:pt x="0" y="0"/>
                  </a:moveTo>
                  <a:lnTo>
                    <a:pt x="17556480" y="0"/>
                  </a:lnTo>
                  <a:lnTo>
                    <a:pt x="17556480" y="609600"/>
                  </a:lnTo>
                  <a:lnTo>
                    <a:pt x="0" y="609600"/>
                  </a:lnTo>
                  <a:close/>
                </a:path>
              </a:pathLst>
            </a:custGeom>
            <a:blipFill>
              <a:blip r:embed="rId3">
                <a:alphaModFix amt="0"/>
              </a:blip>
              <a:stretch>
                <a:fillRect t="-511169" b="-511169"/>
              </a:stretch>
            </a:blipFill>
          </p:spPr>
        </p:sp>
        <p:sp>
          <p:nvSpPr>
            <p:cNvPr id="54" name="TextBox 54"/>
            <p:cNvSpPr txBox="1"/>
            <p:nvPr/>
          </p:nvSpPr>
          <p:spPr>
            <a:xfrm>
              <a:off x="0" y="-47625"/>
              <a:ext cx="17556480" cy="657225"/>
            </a:xfrm>
            <a:prstGeom prst="rect">
              <a:avLst/>
            </a:prstGeom>
          </p:spPr>
          <p:txBody>
            <a:bodyPr lIns="0" tIns="0" rIns="0" bIns="0" rtlCol="0" anchor="ctr"/>
            <a:lstStyle/>
            <a:p>
              <a:pPr algn="l">
                <a:lnSpc>
                  <a:spcPts val="3359"/>
                </a:lnSpc>
              </a:pPr>
              <a:r>
                <a:rPr lang="en-US" sz="2799" b="1">
                  <a:solidFill>
                    <a:srgbClr val="1E2761"/>
                  </a:solidFill>
                  <a:latin typeface="Calibri (MS) Bold"/>
                  <a:ea typeface="Calibri (MS) Bold"/>
                  <a:cs typeface="Calibri (MS) Bold"/>
                  <a:sym typeface="Calibri (MS) Bold"/>
                </a:rPr>
                <a:t>Complementary Defenses</a:t>
              </a:r>
            </a:p>
          </p:txBody>
        </p:sp>
      </p:grpSp>
      <p:grpSp>
        <p:nvGrpSpPr>
          <p:cNvPr id="55" name="Group 55"/>
          <p:cNvGrpSpPr/>
          <p:nvPr/>
        </p:nvGrpSpPr>
        <p:grpSpPr>
          <a:xfrm>
            <a:off x="2377440" y="8193024"/>
            <a:ext cx="13167360" cy="548640"/>
            <a:chOff x="0" y="0"/>
            <a:chExt cx="17556480" cy="731520"/>
          </a:xfrm>
        </p:grpSpPr>
        <p:sp>
          <p:nvSpPr>
            <p:cNvPr id="56" name="Freeform 56"/>
            <p:cNvSpPr/>
            <p:nvPr/>
          </p:nvSpPr>
          <p:spPr>
            <a:xfrm>
              <a:off x="0" y="0"/>
              <a:ext cx="17556480" cy="731520"/>
            </a:xfrm>
            <a:custGeom>
              <a:avLst/>
              <a:gdLst/>
              <a:ahLst/>
              <a:cxnLst/>
              <a:rect l="l" t="t" r="r" b="b"/>
              <a:pathLst>
                <a:path w="17556480" h="731520">
                  <a:moveTo>
                    <a:pt x="0" y="0"/>
                  </a:moveTo>
                  <a:lnTo>
                    <a:pt x="17556480" y="0"/>
                  </a:lnTo>
                  <a:lnTo>
                    <a:pt x="17556480" y="731520"/>
                  </a:lnTo>
                  <a:lnTo>
                    <a:pt x="0" y="731520"/>
                  </a:lnTo>
                  <a:close/>
                </a:path>
              </a:pathLst>
            </a:custGeom>
            <a:blipFill>
              <a:blip r:embed="rId3">
                <a:alphaModFix amt="0"/>
              </a:blip>
              <a:stretch>
                <a:fillRect t="-417640" b="-417640"/>
              </a:stretch>
            </a:blipFill>
          </p:spPr>
        </p:sp>
        <p:sp>
          <p:nvSpPr>
            <p:cNvPr id="57" name="TextBox 57"/>
            <p:cNvSpPr txBox="1"/>
            <p:nvPr/>
          </p:nvSpPr>
          <p:spPr>
            <a:xfrm>
              <a:off x="0" y="-47625"/>
              <a:ext cx="17556480" cy="779145"/>
            </a:xfrm>
            <a:prstGeom prst="rect">
              <a:avLst/>
            </a:prstGeom>
          </p:spPr>
          <p:txBody>
            <a:bodyPr lIns="0" tIns="0" rIns="0" bIns="0" rtlCol="0" anchor="ctr"/>
            <a:lstStyle/>
            <a:p>
              <a:pPr algn="l">
                <a:lnSpc>
                  <a:spcPts val="2640"/>
                </a:lnSpc>
              </a:pPr>
              <a:r>
                <a:rPr lang="en-US" sz="2200">
                  <a:solidFill>
                    <a:srgbClr val="2C3E50"/>
                  </a:solidFill>
                  <a:latin typeface="Calibri (MS)"/>
                  <a:ea typeface="Calibri (MS)"/>
                  <a:cs typeface="Calibri (MS)"/>
                  <a:sym typeface="Calibri (MS)"/>
                </a:rPr>
                <a:t>LoRA provides model-level learning while RAG offers external filtering. Hybrid approaches could optimize both dimensions.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367139" y="2057867"/>
            <a:ext cx="5967001" cy="7876708"/>
          </a:xfrm>
          <a:custGeom>
            <a:avLst/>
            <a:gdLst/>
            <a:ahLst/>
            <a:cxnLst/>
            <a:rect l="l" t="t" r="r" b="b"/>
            <a:pathLst>
              <a:path w="5967001" h="7876708">
                <a:moveTo>
                  <a:pt x="0" y="0"/>
                </a:moveTo>
                <a:lnTo>
                  <a:pt x="5967001" y="0"/>
                </a:lnTo>
                <a:lnTo>
                  <a:pt x="5967001" y="7876708"/>
                </a:lnTo>
                <a:lnTo>
                  <a:pt x="0" y="7876708"/>
                </a:lnTo>
                <a:lnTo>
                  <a:pt x="0" y="0"/>
                </a:lnTo>
                <a:close/>
              </a:path>
            </a:pathLst>
          </a:custGeom>
          <a:blipFill>
            <a:blip r:embed="rId3"/>
            <a:stretch>
              <a:fillRect l="-99234" t="-4141"/>
            </a:stretch>
          </a:blipFill>
        </p:spPr>
      </p:sp>
      <p:sp>
        <p:nvSpPr>
          <p:cNvPr id="9" name="TextBox 9"/>
          <p:cNvSpPr txBox="1"/>
          <p:nvPr/>
        </p:nvSpPr>
        <p:spPr>
          <a:xfrm>
            <a:off x="4441450" y="388860"/>
            <a:ext cx="8541068"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Future Work &amp; Limitations</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27</a:t>
            </a:r>
          </a:p>
        </p:txBody>
      </p:sp>
      <p:sp>
        <p:nvSpPr>
          <p:cNvPr id="11" name="Freeform 11"/>
          <p:cNvSpPr/>
          <p:nvPr/>
        </p:nvSpPr>
        <p:spPr>
          <a:xfrm>
            <a:off x="2039629" y="2143592"/>
            <a:ext cx="5359746" cy="7876708"/>
          </a:xfrm>
          <a:custGeom>
            <a:avLst/>
            <a:gdLst/>
            <a:ahLst/>
            <a:cxnLst/>
            <a:rect l="l" t="t" r="r" b="b"/>
            <a:pathLst>
              <a:path w="5359746" h="7876708">
                <a:moveTo>
                  <a:pt x="0" y="0"/>
                </a:moveTo>
                <a:lnTo>
                  <a:pt x="5359747" y="0"/>
                </a:lnTo>
                <a:lnTo>
                  <a:pt x="5359747" y="7876708"/>
                </a:lnTo>
                <a:lnTo>
                  <a:pt x="0" y="7876708"/>
                </a:lnTo>
                <a:lnTo>
                  <a:pt x="0" y="0"/>
                </a:lnTo>
                <a:close/>
              </a:path>
            </a:pathLst>
          </a:custGeom>
          <a:blipFill>
            <a:blip r:embed="rId3"/>
            <a:stretch>
              <a:fillRect t="-4141" r="-121807"/>
            </a:stretch>
          </a:blipFill>
        </p:spPr>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6755906" y="388860"/>
            <a:ext cx="3912156" cy="854075"/>
          </a:xfrm>
          <a:prstGeom prst="rect">
            <a:avLst/>
          </a:prstGeom>
        </p:spPr>
        <p:txBody>
          <a:bodyPr lIns="0" tIns="0" rIns="0" bIns="0" rtlCol="0" anchor="t">
            <a:spAutoFit/>
          </a:bodyPr>
          <a:lstStyle/>
          <a:p>
            <a:pPr algn="ctr">
              <a:lnSpc>
                <a:spcPts val="7000"/>
              </a:lnSpc>
              <a:spcBef>
                <a:spcPct val="0"/>
              </a:spcBef>
            </a:pPr>
            <a:r>
              <a:rPr lang="en-US" sz="5000" b="1" dirty="0" smtClean="0">
                <a:solidFill>
                  <a:srgbClr val="542A8F"/>
                </a:solidFill>
                <a:latin typeface="Merriweather Bold"/>
                <a:ea typeface="Merriweather Bold"/>
                <a:cs typeface="Merriweather Bold"/>
                <a:sym typeface="Merriweather Bold"/>
              </a:rPr>
              <a:t>Conclusion</a:t>
            </a:r>
            <a:endParaRPr lang="en-US" sz="5000" b="1" dirty="0">
              <a:solidFill>
                <a:srgbClr val="542A8F"/>
              </a:solidFill>
              <a:latin typeface="Merriweather Bold"/>
              <a:ea typeface="Merriweather Bold"/>
              <a:cs typeface="Merriweather Bold"/>
              <a:sym typeface="Merriweather Bold"/>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28</a:t>
            </a:r>
          </a:p>
        </p:txBody>
      </p:sp>
      <p:grpSp>
        <p:nvGrpSpPr>
          <p:cNvPr id="10" name="Group 10"/>
          <p:cNvGrpSpPr/>
          <p:nvPr/>
        </p:nvGrpSpPr>
        <p:grpSpPr>
          <a:xfrm rot="-10800000">
            <a:off x="2405907" y="2770134"/>
            <a:ext cx="14394937" cy="5058969"/>
            <a:chOff x="0" y="0"/>
            <a:chExt cx="7787122" cy="2736713"/>
          </a:xfrm>
        </p:grpSpPr>
        <p:sp>
          <p:nvSpPr>
            <p:cNvPr id="11" name="Freeform 11"/>
            <p:cNvSpPr/>
            <p:nvPr/>
          </p:nvSpPr>
          <p:spPr>
            <a:xfrm>
              <a:off x="0" y="0"/>
              <a:ext cx="7787122" cy="2736713"/>
            </a:xfrm>
            <a:custGeom>
              <a:avLst/>
              <a:gdLst/>
              <a:ahLst/>
              <a:cxnLst/>
              <a:rect l="l" t="t" r="r" b="b"/>
              <a:pathLst>
                <a:path w="7787122" h="2736713">
                  <a:moveTo>
                    <a:pt x="17210" y="0"/>
                  </a:moveTo>
                  <a:lnTo>
                    <a:pt x="7769911" y="0"/>
                  </a:lnTo>
                  <a:cubicBezTo>
                    <a:pt x="7779417" y="0"/>
                    <a:pt x="7787122" y="7705"/>
                    <a:pt x="7787122" y="17210"/>
                  </a:cubicBezTo>
                  <a:lnTo>
                    <a:pt x="7787122" y="2719502"/>
                  </a:lnTo>
                  <a:cubicBezTo>
                    <a:pt x="7787122" y="2729007"/>
                    <a:pt x="7779417" y="2736713"/>
                    <a:pt x="7769911" y="2736713"/>
                  </a:cubicBezTo>
                  <a:lnTo>
                    <a:pt x="17210" y="2736713"/>
                  </a:lnTo>
                  <a:cubicBezTo>
                    <a:pt x="7705" y="2736713"/>
                    <a:pt x="0" y="2729007"/>
                    <a:pt x="0" y="2719502"/>
                  </a:cubicBezTo>
                  <a:lnTo>
                    <a:pt x="0" y="17210"/>
                  </a:lnTo>
                  <a:cubicBezTo>
                    <a:pt x="0" y="7705"/>
                    <a:pt x="7705" y="0"/>
                    <a:pt x="17210" y="0"/>
                  </a:cubicBezTo>
                  <a:close/>
                </a:path>
              </a:pathLst>
            </a:custGeom>
            <a:solidFill>
              <a:srgbClr val="FFFFFF"/>
            </a:solidFill>
            <a:ln w="38100" cap="rnd">
              <a:solidFill>
                <a:srgbClr val="D2C9D8"/>
              </a:solidFill>
              <a:prstDash val="solid"/>
              <a:round/>
            </a:ln>
          </p:spPr>
        </p:sp>
        <p:sp>
          <p:nvSpPr>
            <p:cNvPr id="12" name="TextBox 12"/>
            <p:cNvSpPr txBox="1"/>
            <p:nvPr/>
          </p:nvSpPr>
          <p:spPr>
            <a:xfrm>
              <a:off x="0" y="-38100"/>
              <a:ext cx="7787122" cy="2774813"/>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3" name="TextBox 13"/>
          <p:cNvSpPr txBox="1"/>
          <p:nvPr/>
        </p:nvSpPr>
        <p:spPr>
          <a:xfrm>
            <a:off x="2682072" y="3083161"/>
            <a:ext cx="13511129" cy="4286940"/>
          </a:xfrm>
          <a:prstGeom prst="rect">
            <a:avLst/>
          </a:prstGeom>
        </p:spPr>
        <p:txBody>
          <a:bodyPr lIns="0" tIns="0" rIns="0" bIns="0" rtlCol="0" anchor="t">
            <a:spAutoFit/>
          </a:bodyPr>
          <a:lstStyle/>
          <a:p>
            <a:pPr algn="l">
              <a:lnSpc>
                <a:spcPts val="3111"/>
              </a:lnSpc>
              <a:spcBef>
                <a:spcPct val="0"/>
              </a:spcBef>
            </a:pPr>
            <a:r>
              <a:rPr lang="en-US" sz="2222" b="1">
                <a:solidFill>
                  <a:srgbClr val="000000"/>
                </a:solidFill>
                <a:latin typeface="Merriweather Bold"/>
                <a:ea typeface="Merriweather Bold"/>
                <a:cs typeface="Merriweather Bold"/>
                <a:sym typeface="Merriweather Bold"/>
              </a:rPr>
              <a:t>RAG-based safety filtering achieves perfect defense against adversarial attacks with a 0% attack success rate while maintaining high usability, reaching 95.15% overall accuracy. </a:t>
            </a:r>
          </a:p>
          <a:p>
            <a:pPr algn="l">
              <a:lnSpc>
                <a:spcPts val="3111"/>
              </a:lnSpc>
              <a:spcBef>
                <a:spcPct val="0"/>
              </a:spcBef>
            </a:pPr>
            <a:endParaRPr lang="en-US" sz="2222" b="1">
              <a:solidFill>
                <a:srgbClr val="000000"/>
              </a:solidFill>
              <a:latin typeface="Merriweather Bold"/>
              <a:ea typeface="Merriweather Bold"/>
              <a:cs typeface="Merriweather Bold"/>
              <a:sym typeface="Merriweather Bold"/>
            </a:endParaRPr>
          </a:p>
          <a:p>
            <a:pPr algn="l">
              <a:lnSpc>
                <a:spcPts val="3111"/>
              </a:lnSpc>
              <a:spcBef>
                <a:spcPct val="0"/>
              </a:spcBef>
            </a:pPr>
            <a:r>
              <a:rPr lang="en-US" sz="2222" b="1">
                <a:solidFill>
                  <a:srgbClr val="000000"/>
                </a:solidFill>
                <a:latin typeface="Merriweather Bold"/>
                <a:ea typeface="Merriweather Bold"/>
                <a:cs typeface="Merriweather Bold"/>
                <a:sym typeface="Merriweather Bold"/>
              </a:rPr>
              <a:t>The work demonstrates a highly vulnerable baseline at 85.6% ASR, implements two effective defense mechanisms, and achieves complete attack prevention using the RAG approach,</a:t>
            </a:r>
          </a:p>
          <a:p>
            <a:pPr algn="l">
              <a:lnSpc>
                <a:spcPts val="3111"/>
              </a:lnSpc>
              <a:spcBef>
                <a:spcPct val="0"/>
              </a:spcBef>
            </a:pPr>
            <a:endParaRPr lang="en-US" sz="2222" b="1">
              <a:solidFill>
                <a:srgbClr val="000000"/>
              </a:solidFill>
              <a:latin typeface="Merriweather Bold"/>
              <a:ea typeface="Merriweather Bold"/>
              <a:cs typeface="Merriweather Bold"/>
              <a:sym typeface="Merriweather Bold"/>
            </a:endParaRPr>
          </a:p>
          <a:p>
            <a:pPr algn="l">
              <a:lnSpc>
                <a:spcPts val="3111"/>
              </a:lnSpc>
              <a:spcBef>
                <a:spcPct val="0"/>
              </a:spcBef>
            </a:pPr>
            <a:r>
              <a:rPr lang="en-US" sz="2222" b="1">
                <a:solidFill>
                  <a:srgbClr val="000000"/>
                </a:solidFill>
                <a:latin typeface="Merriweather Bold"/>
                <a:ea typeface="Merriweather Bold"/>
                <a:cs typeface="Merriweather Bold"/>
                <a:sym typeface="Merriweather Bold"/>
              </a:rPr>
              <a:t> all supported by an open-source and reproducible implementation and a structured evaluation framework suitable for future research. </a:t>
            </a:r>
          </a:p>
          <a:p>
            <a:pPr algn="l">
              <a:lnSpc>
                <a:spcPts val="3111"/>
              </a:lnSpc>
              <a:spcBef>
                <a:spcPct val="0"/>
              </a:spcBef>
            </a:pPr>
            <a:endParaRPr lang="en-US" sz="2222" b="1">
              <a:solidFill>
                <a:srgbClr val="000000"/>
              </a:solidFill>
              <a:latin typeface="Merriweather Bold"/>
              <a:ea typeface="Merriweather Bold"/>
              <a:cs typeface="Merriweather Bold"/>
              <a:sym typeface="Merriweather Bold"/>
            </a:endParaRPr>
          </a:p>
          <a:p>
            <a:pPr algn="l">
              <a:lnSpc>
                <a:spcPts val="3111"/>
              </a:lnSpc>
              <a:spcBef>
                <a:spcPct val="0"/>
              </a:spcBef>
            </a:pPr>
            <a:r>
              <a:rPr lang="en-US" sz="2222" b="1">
                <a:solidFill>
                  <a:srgbClr val="000000"/>
                </a:solidFill>
                <a:latin typeface="Merriweather Bold"/>
                <a:ea typeface="Merriweather Bold"/>
                <a:cs typeface="Merriweather Bold"/>
                <a:sym typeface="Merriweather Bold"/>
              </a:rPr>
              <a:t>Overall, this contribution advances the state of the art in LLM security and supports the development of safer AI systems for real-world applications.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29</a:t>
            </a:r>
          </a:p>
        </p:txBody>
      </p:sp>
      <p:grpSp>
        <p:nvGrpSpPr>
          <p:cNvPr id="9" name="Group 9"/>
          <p:cNvGrpSpPr/>
          <p:nvPr/>
        </p:nvGrpSpPr>
        <p:grpSpPr>
          <a:xfrm rot="-10800000">
            <a:off x="2377191" y="1792107"/>
            <a:ext cx="13816009" cy="6907085"/>
            <a:chOff x="0" y="0"/>
            <a:chExt cx="7473944" cy="3736474"/>
          </a:xfrm>
        </p:grpSpPr>
        <p:sp>
          <p:nvSpPr>
            <p:cNvPr id="10" name="Freeform 10"/>
            <p:cNvSpPr/>
            <p:nvPr/>
          </p:nvSpPr>
          <p:spPr>
            <a:xfrm>
              <a:off x="0" y="0"/>
              <a:ext cx="7473944" cy="3736474"/>
            </a:xfrm>
            <a:custGeom>
              <a:avLst/>
              <a:gdLst/>
              <a:ahLst/>
              <a:cxnLst/>
              <a:rect l="l" t="t" r="r" b="b"/>
              <a:pathLst>
                <a:path w="7473944" h="3736474">
                  <a:moveTo>
                    <a:pt x="17931" y="0"/>
                  </a:moveTo>
                  <a:lnTo>
                    <a:pt x="7456012" y="0"/>
                  </a:lnTo>
                  <a:cubicBezTo>
                    <a:pt x="7460768" y="0"/>
                    <a:pt x="7465329" y="1889"/>
                    <a:pt x="7468691" y="5252"/>
                  </a:cubicBezTo>
                  <a:cubicBezTo>
                    <a:pt x="7472055" y="8615"/>
                    <a:pt x="7473944" y="13176"/>
                    <a:pt x="7473944" y="17931"/>
                  </a:cubicBezTo>
                  <a:lnTo>
                    <a:pt x="7473944" y="3718543"/>
                  </a:lnTo>
                  <a:cubicBezTo>
                    <a:pt x="7473944" y="3723299"/>
                    <a:pt x="7472055" y="3727859"/>
                    <a:pt x="7468691" y="3731222"/>
                  </a:cubicBezTo>
                  <a:cubicBezTo>
                    <a:pt x="7465329" y="3734585"/>
                    <a:pt x="7460768" y="3736474"/>
                    <a:pt x="7456012" y="3736474"/>
                  </a:cubicBezTo>
                  <a:lnTo>
                    <a:pt x="17931" y="3736474"/>
                  </a:lnTo>
                  <a:cubicBezTo>
                    <a:pt x="13176" y="3736474"/>
                    <a:pt x="8615" y="3734585"/>
                    <a:pt x="5252" y="3731222"/>
                  </a:cubicBezTo>
                  <a:cubicBezTo>
                    <a:pt x="1889" y="3727859"/>
                    <a:pt x="0" y="3723299"/>
                    <a:pt x="0" y="3718543"/>
                  </a:cubicBezTo>
                  <a:lnTo>
                    <a:pt x="0" y="17931"/>
                  </a:lnTo>
                  <a:cubicBezTo>
                    <a:pt x="0" y="13176"/>
                    <a:pt x="1889" y="8615"/>
                    <a:pt x="5252" y="5252"/>
                  </a:cubicBezTo>
                  <a:cubicBezTo>
                    <a:pt x="8615" y="1889"/>
                    <a:pt x="13176" y="0"/>
                    <a:pt x="17931" y="0"/>
                  </a:cubicBezTo>
                  <a:close/>
                </a:path>
              </a:pathLst>
            </a:custGeom>
            <a:solidFill>
              <a:srgbClr val="FFFFFF"/>
            </a:solidFill>
            <a:ln w="38100" cap="rnd">
              <a:solidFill>
                <a:srgbClr val="D2C9D8"/>
              </a:solidFill>
              <a:prstDash val="solid"/>
              <a:round/>
            </a:ln>
          </p:spPr>
        </p:sp>
        <p:sp>
          <p:nvSpPr>
            <p:cNvPr id="11" name="TextBox 11"/>
            <p:cNvSpPr txBox="1"/>
            <p:nvPr/>
          </p:nvSpPr>
          <p:spPr>
            <a:xfrm>
              <a:off x="0" y="-38100"/>
              <a:ext cx="7473944" cy="3774574"/>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2" name="TextBox 12"/>
          <p:cNvSpPr txBox="1"/>
          <p:nvPr/>
        </p:nvSpPr>
        <p:spPr>
          <a:xfrm>
            <a:off x="7081421" y="2155309"/>
            <a:ext cx="4125158" cy="1009651"/>
          </a:xfrm>
          <a:prstGeom prst="rect">
            <a:avLst/>
          </a:prstGeom>
        </p:spPr>
        <p:txBody>
          <a:bodyPr lIns="0" tIns="0" rIns="0" bIns="0" rtlCol="0" anchor="t">
            <a:spAutoFit/>
          </a:bodyPr>
          <a:lstStyle/>
          <a:p>
            <a:pPr algn="ctr">
              <a:lnSpc>
                <a:spcPts val="8399"/>
              </a:lnSpc>
              <a:spcBef>
                <a:spcPct val="0"/>
              </a:spcBef>
            </a:pPr>
            <a:r>
              <a:rPr lang="en-US" sz="5999" b="1">
                <a:solidFill>
                  <a:srgbClr val="542A8F"/>
                </a:solidFill>
                <a:latin typeface="Merriweather Bold"/>
                <a:ea typeface="Merriweather Bold"/>
                <a:cs typeface="Merriweather Bold"/>
                <a:sym typeface="Merriweather Bold"/>
              </a:rPr>
              <a:t>Thank You</a:t>
            </a:r>
          </a:p>
        </p:txBody>
      </p:sp>
      <p:sp>
        <p:nvSpPr>
          <p:cNvPr id="13" name="TextBox 13"/>
          <p:cNvSpPr txBox="1"/>
          <p:nvPr/>
        </p:nvSpPr>
        <p:spPr>
          <a:xfrm>
            <a:off x="3754287" y="7692318"/>
            <a:ext cx="11061818" cy="1162740"/>
          </a:xfrm>
          <a:prstGeom prst="rect">
            <a:avLst/>
          </a:prstGeom>
        </p:spPr>
        <p:txBody>
          <a:bodyPr lIns="0" tIns="0" rIns="0" bIns="0" rtlCol="0" anchor="t">
            <a:spAutoFit/>
          </a:bodyPr>
          <a:lstStyle/>
          <a:p>
            <a:pPr algn="ctr">
              <a:lnSpc>
                <a:spcPts val="3111"/>
              </a:lnSpc>
              <a:spcBef>
                <a:spcPct val="0"/>
              </a:spcBef>
            </a:pPr>
            <a:r>
              <a:rPr lang="en-US" sz="2222" b="1">
                <a:solidFill>
                  <a:srgbClr val="000000"/>
                </a:solidFill>
                <a:latin typeface="Merriweather Bold"/>
                <a:ea typeface="Merriweather Bold"/>
                <a:cs typeface="Merriweather Bold"/>
                <a:sym typeface="Merriweather Bold"/>
              </a:rPr>
              <a:t>Nada SABER &amp; Salma LIDAME</a:t>
            </a:r>
          </a:p>
          <a:p>
            <a:pPr algn="ctr">
              <a:lnSpc>
                <a:spcPts val="3111"/>
              </a:lnSpc>
              <a:spcBef>
                <a:spcPct val="0"/>
              </a:spcBef>
            </a:pPr>
            <a:r>
              <a:rPr lang="en-US" sz="2222" b="1">
                <a:solidFill>
                  <a:srgbClr val="000000"/>
                </a:solidFill>
                <a:latin typeface="Merriweather Bold"/>
                <a:ea typeface="Merriweather Bold"/>
                <a:cs typeface="Merriweather Bold"/>
                <a:sym typeface="Merriweather Bold"/>
              </a:rPr>
              <a:t>LLM Security Research: Adversarial Attacks &amp; Defenses</a:t>
            </a:r>
          </a:p>
          <a:p>
            <a:pPr algn="ctr">
              <a:lnSpc>
                <a:spcPts val="3111"/>
              </a:lnSpc>
              <a:spcBef>
                <a:spcPct val="0"/>
              </a:spcBef>
            </a:pPr>
            <a:endParaRPr lang="en-US" sz="2222" b="1">
              <a:solidFill>
                <a:srgbClr val="000000"/>
              </a:solidFill>
              <a:latin typeface="Merriweather Bold"/>
              <a:ea typeface="Merriweather Bold"/>
              <a:cs typeface="Merriweather Bold"/>
              <a:sym typeface="Merriweather Bold"/>
            </a:endParaRPr>
          </a:p>
        </p:txBody>
      </p:sp>
      <p:sp>
        <p:nvSpPr>
          <p:cNvPr id="14" name="TextBox 14"/>
          <p:cNvSpPr txBox="1"/>
          <p:nvPr/>
        </p:nvSpPr>
        <p:spPr>
          <a:xfrm>
            <a:off x="6603566" y="4976409"/>
            <a:ext cx="4173498" cy="481330"/>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Merriweather Bold"/>
                <a:ea typeface="Merriweather Bold"/>
                <a:cs typeface="Merriweather Bold"/>
                <a:sym typeface="Merriweather Bold"/>
              </a:rPr>
              <a:t>Questions &amp; Discussion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00845" y="1028700"/>
            <a:ext cx="1630470" cy="428471"/>
            <a:chOff x="0" y="0"/>
            <a:chExt cx="429424" cy="112848"/>
          </a:xfrm>
        </p:grpSpPr>
        <p:sp>
          <p:nvSpPr>
            <p:cNvPr id="3" name="Freeform 3"/>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542A8F"/>
            </a:solidFill>
          </p:spPr>
        </p:sp>
        <p:sp>
          <p:nvSpPr>
            <p:cNvPr id="4" name="TextBox 4"/>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41885" y="-214305"/>
            <a:ext cx="865009" cy="10715610"/>
            <a:chOff x="0" y="0"/>
            <a:chExt cx="227821" cy="2822218"/>
          </a:xfrm>
        </p:grpSpPr>
        <p:sp>
          <p:nvSpPr>
            <p:cNvPr id="6" name="Freeform 6"/>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542A8F"/>
            </a:solidFill>
          </p:spPr>
        </p:sp>
        <p:sp>
          <p:nvSpPr>
            <p:cNvPr id="7" name="TextBox 7"/>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6264989" y="1444809"/>
            <a:ext cx="1100293" cy="726813"/>
            <a:chOff x="0" y="0"/>
            <a:chExt cx="275320" cy="181866"/>
          </a:xfrm>
        </p:grpSpPr>
        <p:sp>
          <p:nvSpPr>
            <p:cNvPr id="9" name="Freeform 9"/>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10" name="TextBox 10"/>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b="1">
                  <a:solidFill>
                    <a:srgbClr val="000000"/>
                  </a:solidFill>
                  <a:latin typeface="Times New Roman MT Bold"/>
                  <a:ea typeface="Times New Roman MT Bold"/>
                  <a:cs typeface="Times New Roman MT Bold"/>
                  <a:sym typeface="Times New Roman MT Bold"/>
                </a:rPr>
                <a:t>01</a:t>
              </a:r>
            </a:p>
          </p:txBody>
        </p:sp>
      </p:grpSp>
      <p:grpSp>
        <p:nvGrpSpPr>
          <p:cNvPr id="11" name="Group 11"/>
          <p:cNvGrpSpPr/>
          <p:nvPr/>
        </p:nvGrpSpPr>
        <p:grpSpPr>
          <a:xfrm>
            <a:off x="6264989" y="2449999"/>
            <a:ext cx="1100293" cy="726813"/>
            <a:chOff x="0" y="0"/>
            <a:chExt cx="275320" cy="181866"/>
          </a:xfrm>
        </p:grpSpPr>
        <p:sp>
          <p:nvSpPr>
            <p:cNvPr id="12" name="Freeform 12"/>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13" name="TextBox 13"/>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a:solidFill>
                    <a:srgbClr val="000000"/>
                  </a:solidFill>
                  <a:latin typeface="Times New Roman MT"/>
                  <a:ea typeface="Times New Roman MT"/>
                  <a:cs typeface="Times New Roman MT"/>
                  <a:sym typeface="Times New Roman MT"/>
                </a:rPr>
                <a:t>02</a:t>
              </a:r>
            </a:p>
          </p:txBody>
        </p:sp>
      </p:grpSp>
      <p:grpSp>
        <p:nvGrpSpPr>
          <p:cNvPr id="14" name="Group 14"/>
          <p:cNvGrpSpPr/>
          <p:nvPr/>
        </p:nvGrpSpPr>
        <p:grpSpPr>
          <a:xfrm>
            <a:off x="6264989" y="3475087"/>
            <a:ext cx="1100293" cy="726813"/>
            <a:chOff x="0" y="0"/>
            <a:chExt cx="275320" cy="181866"/>
          </a:xfrm>
        </p:grpSpPr>
        <p:sp>
          <p:nvSpPr>
            <p:cNvPr id="15" name="Freeform 15"/>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16" name="TextBox 16"/>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b="1">
                  <a:solidFill>
                    <a:srgbClr val="000000"/>
                  </a:solidFill>
                  <a:latin typeface="Times New Roman MT Bold"/>
                  <a:ea typeface="Times New Roman MT Bold"/>
                  <a:cs typeface="Times New Roman MT Bold"/>
                  <a:sym typeface="Times New Roman MT Bold"/>
                </a:rPr>
                <a:t>03</a:t>
              </a:r>
            </a:p>
          </p:txBody>
        </p:sp>
      </p:grpSp>
      <p:grpSp>
        <p:nvGrpSpPr>
          <p:cNvPr id="17" name="Group 17"/>
          <p:cNvGrpSpPr/>
          <p:nvPr/>
        </p:nvGrpSpPr>
        <p:grpSpPr>
          <a:xfrm>
            <a:off x="6292507" y="4516226"/>
            <a:ext cx="1100293" cy="726813"/>
            <a:chOff x="0" y="0"/>
            <a:chExt cx="275320" cy="181866"/>
          </a:xfrm>
        </p:grpSpPr>
        <p:sp>
          <p:nvSpPr>
            <p:cNvPr id="18" name="Freeform 18"/>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19" name="TextBox 19"/>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b="1">
                  <a:solidFill>
                    <a:srgbClr val="000000"/>
                  </a:solidFill>
                  <a:latin typeface="Times New Roman MT Bold"/>
                  <a:ea typeface="Times New Roman MT Bold"/>
                  <a:cs typeface="Times New Roman MT Bold"/>
                  <a:sym typeface="Times New Roman MT Bold"/>
                </a:rPr>
                <a:t>04</a:t>
              </a:r>
            </a:p>
          </p:txBody>
        </p:sp>
      </p:grpSp>
      <p:grpSp>
        <p:nvGrpSpPr>
          <p:cNvPr id="20" name="Group 20"/>
          <p:cNvGrpSpPr/>
          <p:nvPr/>
        </p:nvGrpSpPr>
        <p:grpSpPr>
          <a:xfrm>
            <a:off x="6311557" y="5620885"/>
            <a:ext cx="1100293" cy="726813"/>
            <a:chOff x="0" y="0"/>
            <a:chExt cx="275320" cy="181866"/>
          </a:xfrm>
        </p:grpSpPr>
        <p:sp>
          <p:nvSpPr>
            <p:cNvPr id="21" name="Freeform 21"/>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22" name="TextBox 22"/>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a:solidFill>
                    <a:srgbClr val="000000"/>
                  </a:solidFill>
                  <a:latin typeface="Times New Roman MT"/>
                  <a:ea typeface="Times New Roman MT"/>
                  <a:cs typeface="Times New Roman MT"/>
                  <a:sym typeface="Times New Roman MT"/>
                </a:rPr>
                <a:t>05</a:t>
              </a:r>
            </a:p>
          </p:txBody>
        </p:sp>
      </p:grpSp>
      <p:grpSp>
        <p:nvGrpSpPr>
          <p:cNvPr id="23" name="Group 23"/>
          <p:cNvGrpSpPr/>
          <p:nvPr/>
        </p:nvGrpSpPr>
        <p:grpSpPr>
          <a:xfrm>
            <a:off x="6320611" y="6760351"/>
            <a:ext cx="1100293" cy="726813"/>
            <a:chOff x="0" y="0"/>
            <a:chExt cx="275320" cy="181866"/>
          </a:xfrm>
        </p:grpSpPr>
        <p:sp>
          <p:nvSpPr>
            <p:cNvPr id="24" name="Freeform 24"/>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25" name="TextBox 25"/>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a:solidFill>
                    <a:srgbClr val="000000"/>
                  </a:solidFill>
                  <a:latin typeface="Times New Roman MT"/>
                  <a:ea typeface="Times New Roman MT"/>
                  <a:cs typeface="Times New Roman MT"/>
                  <a:sym typeface="Times New Roman MT"/>
                </a:rPr>
                <a:t>06</a:t>
              </a:r>
            </a:p>
          </p:txBody>
        </p:sp>
      </p:grpSp>
      <p:sp>
        <p:nvSpPr>
          <p:cNvPr id="26" name="TextBox 26"/>
          <p:cNvSpPr txBox="1"/>
          <p:nvPr/>
        </p:nvSpPr>
        <p:spPr>
          <a:xfrm>
            <a:off x="7876092" y="1475204"/>
            <a:ext cx="7847428" cy="696418"/>
          </a:xfrm>
          <a:prstGeom prst="rect">
            <a:avLst/>
          </a:prstGeom>
        </p:spPr>
        <p:txBody>
          <a:bodyPr lIns="0" tIns="0" rIns="0" bIns="0" rtlCol="0" anchor="t">
            <a:spAutoFit/>
          </a:bodyPr>
          <a:lstStyle/>
          <a:p>
            <a:pPr algn="l">
              <a:lnSpc>
                <a:spcPts val="5157"/>
              </a:lnSpc>
            </a:pPr>
            <a:r>
              <a:rPr lang="en-US" sz="3683">
                <a:solidFill>
                  <a:srgbClr val="000000"/>
                </a:solidFill>
                <a:latin typeface="Times New Roman MT"/>
                <a:ea typeface="Times New Roman MT"/>
                <a:cs typeface="Times New Roman MT"/>
                <a:sym typeface="Times New Roman MT"/>
              </a:rPr>
              <a:t>Project Overview &amp; Objectives</a:t>
            </a:r>
          </a:p>
        </p:txBody>
      </p:sp>
      <p:grpSp>
        <p:nvGrpSpPr>
          <p:cNvPr id="27" name="Group 27"/>
          <p:cNvGrpSpPr/>
          <p:nvPr/>
        </p:nvGrpSpPr>
        <p:grpSpPr>
          <a:xfrm>
            <a:off x="6264989" y="2449999"/>
            <a:ext cx="1100293" cy="726813"/>
            <a:chOff x="0" y="0"/>
            <a:chExt cx="275320" cy="181866"/>
          </a:xfrm>
        </p:grpSpPr>
        <p:sp>
          <p:nvSpPr>
            <p:cNvPr id="28" name="Freeform 28"/>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29" name="TextBox 29"/>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b="1">
                  <a:solidFill>
                    <a:srgbClr val="000000"/>
                  </a:solidFill>
                  <a:latin typeface="Times New Roman MT Bold"/>
                  <a:ea typeface="Times New Roman MT Bold"/>
                  <a:cs typeface="Times New Roman MT Bold"/>
                  <a:sym typeface="Times New Roman MT Bold"/>
                </a:rPr>
                <a:t>02</a:t>
              </a:r>
            </a:p>
          </p:txBody>
        </p:sp>
      </p:grpSp>
      <p:grpSp>
        <p:nvGrpSpPr>
          <p:cNvPr id="30" name="Group 30"/>
          <p:cNvGrpSpPr/>
          <p:nvPr/>
        </p:nvGrpSpPr>
        <p:grpSpPr>
          <a:xfrm>
            <a:off x="6311557" y="5620885"/>
            <a:ext cx="1100293" cy="726813"/>
            <a:chOff x="0" y="0"/>
            <a:chExt cx="275320" cy="181866"/>
          </a:xfrm>
        </p:grpSpPr>
        <p:sp>
          <p:nvSpPr>
            <p:cNvPr id="31" name="Freeform 31"/>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32" name="TextBox 32"/>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b="1">
                  <a:solidFill>
                    <a:srgbClr val="000000"/>
                  </a:solidFill>
                  <a:latin typeface="Times New Roman MT Bold"/>
                  <a:ea typeface="Times New Roman MT Bold"/>
                  <a:cs typeface="Times New Roman MT Bold"/>
                  <a:sym typeface="Times New Roman MT Bold"/>
                </a:rPr>
                <a:t>05</a:t>
              </a:r>
            </a:p>
          </p:txBody>
        </p:sp>
      </p:grpSp>
      <p:grpSp>
        <p:nvGrpSpPr>
          <p:cNvPr id="33" name="Group 33"/>
          <p:cNvGrpSpPr/>
          <p:nvPr/>
        </p:nvGrpSpPr>
        <p:grpSpPr>
          <a:xfrm>
            <a:off x="6320611" y="6760351"/>
            <a:ext cx="1100293" cy="726813"/>
            <a:chOff x="0" y="0"/>
            <a:chExt cx="275320" cy="181866"/>
          </a:xfrm>
        </p:grpSpPr>
        <p:sp>
          <p:nvSpPr>
            <p:cNvPr id="34" name="Freeform 34"/>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35" name="TextBox 35"/>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b="1">
                  <a:solidFill>
                    <a:srgbClr val="000000"/>
                  </a:solidFill>
                  <a:latin typeface="Times New Roman MT Bold"/>
                  <a:ea typeface="Times New Roman MT Bold"/>
                  <a:cs typeface="Times New Roman MT Bold"/>
                  <a:sym typeface="Times New Roman MT Bold"/>
                </a:rPr>
                <a:t>06</a:t>
              </a:r>
            </a:p>
          </p:txBody>
        </p:sp>
      </p:grpSp>
      <p:grpSp>
        <p:nvGrpSpPr>
          <p:cNvPr id="36" name="Group 36"/>
          <p:cNvGrpSpPr/>
          <p:nvPr/>
        </p:nvGrpSpPr>
        <p:grpSpPr>
          <a:xfrm>
            <a:off x="1028700" y="5109349"/>
            <a:ext cx="4004980" cy="874943"/>
            <a:chOff x="0" y="0"/>
            <a:chExt cx="964354" cy="210676"/>
          </a:xfrm>
        </p:grpSpPr>
        <p:sp>
          <p:nvSpPr>
            <p:cNvPr id="37" name="Freeform 37"/>
            <p:cNvSpPr/>
            <p:nvPr/>
          </p:nvSpPr>
          <p:spPr>
            <a:xfrm>
              <a:off x="0" y="0"/>
              <a:ext cx="964354" cy="210676"/>
            </a:xfrm>
            <a:custGeom>
              <a:avLst/>
              <a:gdLst/>
              <a:ahLst/>
              <a:cxnLst/>
              <a:rect l="l" t="t" r="r" b="b"/>
              <a:pathLst>
                <a:path w="964354" h="210676">
                  <a:moveTo>
                    <a:pt x="105338" y="0"/>
                  </a:moveTo>
                  <a:lnTo>
                    <a:pt x="859016" y="0"/>
                  </a:lnTo>
                  <a:cubicBezTo>
                    <a:pt x="886953" y="0"/>
                    <a:pt x="913746" y="11098"/>
                    <a:pt x="933501" y="30853"/>
                  </a:cubicBezTo>
                  <a:cubicBezTo>
                    <a:pt x="953256" y="50608"/>
                    <a:pt x="964354" y="77401"/>
                    <a:pt x="964354" y="105338"/>
                  </a:cubicBezTo>
                  <a:lnTo>
                    <a:pt x="964354" y="105338"/>
                  </a:lnTo>
                  <a:cubicBezTo>
                    <a:pt x="964354" y="163515"/>
                    <a:pt x="917192" y="210676"/>
                    <a:pt x="859016" y="210676"/>
                  </a:cubicBezTo>
                  <a:lnTo>
                    <a:pt x="105338" y="210676"/>
                  </a:lnTo>
                  <a:cubicBezTo>
                    <a:pt x="77401" y="210676"/>
                    <a:pt x="50608" y="199578"/>
                    <a:pt x="30853" y="179824"/>
                  </a:cubicBezTo>
                  <a:cubicBezTo>
                    <a:pt x="11098" y="160069"/>
                    <a:pt x="0" y="133276"/>
                    <a:pt x="0" y="105338"/>
                  </a:cubicBezTo>
                  <a:lnTo>
                    <a:pt x="0" y="105338"/>
                  </a:lnTo>
                  <a:cubicBezTo>
                    <a:pt x="0" y="77401"/>
                    <a:pt x="11098" y="50608"/>
                    <a:pt x="30853" y="30853"/>
                  </a:cubicBezTo>
                  <a:cubicBezTo>
                    <a:pt x="50608" y="11098"/>
                    <a:pt x="77401" y="0"/>
                    <a:pt x="105338" y="0"/>
                  </a:cubicBezTo>
                  <a:close/>
                </a:path>
              </a:pathLst>
            </a:custGeom>
            <a:ln w="9525" cap="rnd">
              <a:solidFill>
                <a:srgbClr val="12475B"/>
              </a:solidFill>
              <a:prstDash val="solid"/>
              <a:round/>
            </a:ln>
          </p:spPr>
        </p:sp>
        <p:sp>
          <p:nvSpPr>
            <p:cNvPr id="38" name="TextBox 38"/>
            <p:cNvSpPr txBox="1"/>
            <p:nvPr/>
          </p:nvSpPr>
          <p:spPr>
            <a:xfrm>
              <a:off x="0" y="-47625"/>
              <a:ext cx="964354" cy="258301"/>
            </a:xfrm>
            <a:prstGeom prst="rect">
              <a:avLst/>
            </a:prstGeom>
          </p:spPr>
          <p:txBody>
            <a:bodyPr lIns="50800" tIns="50800" rIns="50800" bIns="50800" rtlCol="0" anchor="ctr"/>
            <a:lstStyle/>
            <a:p>
              <a:pPr algn="ctr">
                <a:lnSpc>
                  <a:spcPts val="3639"/>
                </a:lnSpc>
              </a:pPr>
              <a:r>
                <a:rPr lang="en-US" sz="2599" i="1">
                  <a:solidFill>
                    <a:srgbClr val="515151"/>
                  </a:solidFill>
                  <a:latin typeface="Body Grotesque Italics"/>
                  <a:ea typeface="Body Grotesque Italics"/>
                  <a:cs typeface="Body Grotesque Italics"/>
                  <a:sym typeface="Body Grotesque Italics"/>
                </a:rPr>
                <a:t>Agenda</a:t>
              </a:r>
            </a:p>
          </p:txBody>
        </p:sp>
      </p:grpSp>
      <p:grpSp>
        <p:nvGrpSpPr>
          <p:cNvPr id="39" name="Group 39"/>
          <p:cNvGrpSpPr/>
          <p:nvPr/>
        </p:nvGrpSpPr>
        <p:grpSpPr>
          <a:xfrm>
            <a:off x="6320611" y="7899817"/>
            <a:ext cx="1100293" cy="726813"/>
            <a:chOff x="0" y="0"/>
            <a:chExt cx="275320" cy="181866"/>
          </a:xfrm>
        </p:grpSpPr>
        <p:sp>
          <p:nvSpPr>
            <p:cNvPr id="40" name="Freeform 40"/>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41" name="TextBox 41"/>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b="1">
                  <a:solidFill>
                    <a:srgbClr val="000000"/>
                  </a:solidFill>
                  <a:latin typeface="Times New Roman MT Bold"/>
                  <a:ea typeface="Times New Roman MT Bold"/>
                  <a:cs typeface="Times New Roman MT Bold"/>
                  <a:sym typeface="Times New Roman MT Bold"/>
                </a:rPr>
                <a:t>07</a:t>
              </a:r>
            </a:p>
          </p:txBody>
        </p:sp>
      </p:grpSp>
      <p:sp>
        <p:nvSpPr>
          <p:cNvPr id="42" name="TextBox 4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3</a:t>
            </a:r>
          </a:p>
        </p:txBody>
      </p:sp>
      <p:grpSp>
        <p:nvGrpSpPr>
          <p:cNvPr id="43" name="Group 43"/>
          <p:cNvGrpSpPr/>
          <p:nvPr/>
        </p:nvGrpSpPr>
        <p:grpSpPr>
          <a:xfrm>
            <a:off x="6264989" y="8902855"/>
            <a:ext cx="1100293" cy="726813"/>
            <a:chOff x="0" y="0"/>
            <a:chExt cx="275320" cy="181866"/>
          </a:xfrm>
        </p:grpSpPr>
        <p:sp>
          <p:nvSpPr>
            <p:cNvPr id="44" name="Freeform 44"/>
            <p:cNvSpPr/>
            <p:nvPr/>
          </p:nvSpPr>
          <p:spPr>
            <a:xfrm>
              <a:off x="0" y="0"/>
              <a:ext cx="275320" cy="181866"/>
            </a:xfrm>
            <a:custGeom>
              <a:avLst/>
              <a:gdLst/>
              <a:ahLst/>
              <a:cxnLst/>
              <a:rect l="l" t="t" r="r" b="b"/>
              <a:pathLst>
                <a:path w="275320" h="181866">
                  <a:moveTo>
                    <a:pt x="90933" y="0"/>
                  </a:moveTo>
                  <a:lnTo>
                    <a:pt x="184387" y="0"/>
                  </a:lnTo>
                  <a:cubicBezTo>
                    <a:pt x="234608" y="0"/>
                    <a:pt x="275320" y="40712"/>
                    <a:pt x="275320" y="90933"/>
                  </a:cubicBezTo>
                  <a:lnTo>
                    <a:pt x="275320" y="90933"/>
                  </a:lnTo>
                  <a:cubicBezTo>
                    <a:pt x="275320" y="141154"/>
                    <a:pt x="234608" y="181866"/>
                    <a:pt x="184387" y="181866"/>
                  </a:cubicBezTo>
                  <a:lnTo>
                    <a:pt x="90933" y="181866"/>
                  </a:lnTo>
                  <a:cubicBezTo>
                    <a:pt x="40712" y="181866"/>
                    <a:pt x="0" y="141154"/>
                    <a:pt x="0" y="90933"/>
                  </a:cubicBezTo>
                  <a:lnTo>
                    <a:pt x="0" y="90933"/>
                  </a:lnTo>
                  <a:cubicBezTo>
                    <a:pt x="0" y="40712"/>
                    <a:pt x="40712" y="0"/>
                    <a:pt x="90933" y="0"/>
                  </a:cubicBezTo>
                  <a:close/>
                </a:path>
              </a:pathLst>
            </a:custGeom>
            <a:solidFill>
              <a:srgbClr val="D2C9D8"/>
            </a:solidFill>
            <a:ln cap="rnd">
              <a:noFill/>
              <a:prstDash val="solid"/>
              <a:round/>
            </a:ln>
          </p:spPr>
        </p:sp>
        <p:sp>
          <p:nvSpPr>
            <p:cNvPr id="45" name="TextBox 45"/>
            <p:cNvSpPr txBox="1"/>
            <p:nvPr/>
          </p:nvSpPr>
          <p:spPr>
            <a:xfrm>
              <a:off x="0" y="-95250"/>
              <a:ext cx="275320" cy="277116"/>
            </a:xfrm>
            <a:prstGeom prst="rect">
              <a:avLst/>
            </a:prstGeom>
          </p:spPr>
          <p:txBody>
            <a:bodyPr lIns="50800" tIns="50800" rIns="50800" bIns="50800" rtlCol="0" anchor="ctr"/>
            <a:lstStyle/>
            <a:p>
              <a:pPr algn="ctr">
                <a:lnSpc>
                  <a:spcPts val="3499"/>
                </a:lnSpc>
              </a:pPr>
              <a:r>
                <a:rPr lang="en-US" sz="2499" b="1">
                  <a:solidFill>
                    <a:srgbClr val="000000"/>
                  </a:solidFill>
                  <a:latin typeface="Times New Roman MT Bold"/>
                  <a:ea typeface="Times New Roman MT Bold"/>
                  <a:cs typeface="Times New Roman MT Bold"/>
                  <a:sym typeface="Times New Roman MT Bold"/>
                </a:rPr>
                <a:t>08</a:t>
              </a:r>
            </a:p>
          </p:txBody>
        </p:sp>
      </p:grpSp>
      <p:sp>
        <p:nvSpPr>
          <p:cNvPr id="46" name="TextBox 46"/>
          <p:cNvSpPr txBox="1"/>
          <p:nvPr/>
        </p:nvSpPr>
        <p:spPr>
          <a:xfrm>
            <a:off x="7876092" y="8838653"/>
            <a:ext cx="7847428" cy="696418"/>
          </a:xfrm>
          <a:prstGeom prst="rect">
            <a:avLst/>
          </a:prstGeom>
        </p:spPr>
        <p:txBody>
          <a:bodyPr lIns="0" tIns="0" rIns="0" bIns="0" rtlCol="0" anchor="t">
            <a:spAutoFit/>
          </a:bodyPr>
          <a:lstStyle/>
          <a:p>
            <a:pPr algn="l">
              <a:lnSpc>
                <a:spcPts val="5157"/>
              </a:lnSpc>
            </a:pPr>
            <a:r>
              <a:rPr lang="en-US" sz="3683">
                <a:solidFill>
                  <a:srgbClr val="000000"/>
                </a:solidFill>
                <a:latin typeface="Times New Roman MT"/>
                <a:ea typeface="Times New Roman MT"/>
                <a:cs typeface="Times New Roman MT"/>
                <a:sym typeface="Times New Roman MT"/>
              </a:rPr>
              <a:t>Future Work &amp; Conclusions</a:t>
            </a:r>
          </a:p>
        </p:txBody>
      </p:sp>
      <p:sp>
        <p:nvSpPr>
          <p:cNvPr id="47" name="TextBox 47"/>
          <p:cNvSpPr txBox="1"/>
          <p:nvPr/>
        </p:nvSpPr>
        <p:spPr>
          <a:xfrm>
            <a:off x="7876092" y="3505482"/>
            <a:ext cx="7847428" cy="696418"/>
          </a:xfrm>
          <a:prstGeom prst="rect">
            <a:avLst/>
          </a:prstGeom>
        </p:spPr>
        <p:txBody>
          <a:bodyPr lIns="0" tIns="0" rIns="0" bIns="0" rtlCol="0" anchor="t">
            <a:spAutoFit/>
          </a:bodyPr>
          <a:lstStyle/>
          <a:p>
            <a:pPr algn="l">
              <a:lnSpc>
                <a:spcPts val="5157"/>
              </a:lnSpc>
            </a:pPr>
            <a:r>
              <a:rPr lang="en-US" sz="3683">
                <a:solidFill>
                  <a:srgbClr val="000000"/>
                </a:solidFill>
                <a:latin typeface="Times New Roman MT"/>
                <a:ea typeface="Times New Roman MT"/>
                <a:cs typeface="Times New Roman MT"/>
                <a:sym typeface="Times New Roman MT"/>
              </a:rPr>
              <a:t>Methodology &amp; Architecture</a:t>
            </a:r>
          </a:p>
        </p:txBody>
      </p:sp>
      <p:sp>
        <p:nvSpPr>
          <p:cNvPr id="48" name="TextBox 48"/>
          <p:cNvSpPr txBox="1"/>
          <p:nvPr/>
        </p:nvSpPr>
        <p:spPr>
          <a:xfrm>
            <a:off x="7876092" y="4546621"/>
            <a:ext cx="8924753" cy="696418"/>
          </a:xfrm>
          <a:prstGeom prst="rect">
            <a:avLst/>
          </a:prstGeom>
        </p:spPr>
        <p:txBody>
          <a:bodyPr lIns="0" tIns="0" rIns="0" bIns="0" rtlCol="0" anchor="t">
            <a:spAutoFit/>
          </a:bodyPr>
          <a:lstStyle/>
          <a:p>
            <a:pPr algn="l">
              <a:lnSpc>
                <a:spcPts val="5157"/>
              </a:lnSpc>
            </a:pPr>
            <a:r>
              <a:rPr lang="en-US" sz="3683">
                <a:solidFill>
                  <a:srgbClr val="000000"/>
                </a:solidFill>
                <a:latin typeface="Times New Roman MT"/>
                <a:ea typeface="Times New Roman MT"/>
                <a:cs typeface="Times New Roman MT"/>
                <a:sym typeface="Times New Roman MT"/>
              </a:rPr>
              <a:t>Baseline Vulnerability Assessment</a:t>
            </a:r>
          </a:p>
        </p:txBody>
      </p:sp>
      <p:sp>
        <p:nvSpPr>
          <p:cNvPr id="49" name="TextBox 49"/>
          <p:cNvSpPr txBox="1"/>
          <p:nvPr/>
        </p:nvSpPr>
        <p:spPr>
          <a:xfrm>
            <a:off x="7876092" y="5651280"/>
            <a:ext cx="7847428" cy="696418"/>
          </a:xfrm>
          <a:prstGeom prst="rect">
            <a:avLst/>
          </a:prstGeom>
        </p:spPr>
        <p:txBody>
          <a:bodyPr lIns="0" tIns="0" rIns="0" bIns="0" rtlCol="0" anchor="t">
            <a:spAutoFit/>
          </a:bodyPr>
          <a:lstStyle/>
          <a:p>
            <a:pPr algn="l">
              <a:lnSpc>
                <a:spcPts val="5157"/>
              </a:lnSpc>
            </a:pPr>
            <a:r>
              <a:rPr lang="en-US" sz="3683">
                <a:solidFill>
                  <a:srgbClr val="000000"/>
                </a:solidFill>
                <a:latin typeface="Times New Roman MT"/>
                <a:ea typeface="Times New Roman MT"/>
                <a:cs typeface="Times New Roman MT"/>
                <a:sym typeface="Times New Roman MT"/>
              </a:rPr>
              <a:t>Defense Mechanisms</a:t>
            </a:r>
          </a:p>
        </p:txBody>
      </p:sp>
      <p:sp>
        <p:nvSpPr>
          <p:cNvPr id="50" name="TextBox 50"/>
          <p:cNvSpPr txBox="1"/>
          <p:nvPr/>
        </p:nvSpPr>
        <p:spPr>
          <a:xfrm>
            <a:off x="7876092" y="6790746"/>
            <a:ext cx="7847428" cy="696418"/>
          </a:xfrm>
          <a:prstGeom prst="rect">
            <a:avLst/>
          </a:prstGeom>
        </p:spPr>
        <p:txBody>
          <a:bodyPr lIns="0" tIns="0" rIns="0" bIns="0" rtlCol="0" anchor="t">
            <a:spAutoFit/>
          </a:bodyPr>
          <a:lstStyle/>
          <a:p>
            <a:pPr algn="l">
              <a:lnSpc>
                <a:spcPts val="5157"/>
              </a:lnSpc>
            </a:pPr>
            <a:r>
              <a:rPr lang="en-US" sz="3683">
                <a:solidFill>
                  <a:srgbClr val="000000"/>
                </a:solidFill>
                <a:latin typeface="Times New Roman MT"/>
                <a:ea typeface="Times New Roman MT"/>
                <a:cs typeface="Times New Roman MT"/>
                <a:sym typeface="Times New Roman MT"/>
              </a:rPr>
              <a:t>Results &amp; Performance Metrics</a:t>
            </a:r>
          </a:p>
        </p:txBody>
      </p:sp>
      <p:sp>
        <p:nvSpPr>
          <p:cNvPr id="51" name="TextBox 51"/>
          <p:cNvSpPr txBox="1"/>
          <p:nvPr/>
        </p:nvSpPr>
        <p:spPr>
          <a:xfrm>
            <a:off x="7876092" y="7930212"/>
            <a:ext cx="7847428" cy="696418"/>
          </a:xfrm>
          <a:prstGeom prst="rect">
            <a:avLst/>
          </a:prstGeom>
        </p:spPr>
        <p:txBody>
          <a:bodyPr lIns="0" tIns="0" rIns="0" bIns="0" rtlCol="0" anchor="t">
            <a:spAutoFit/>
          </a:bodyPr>
          <a:lstStyle/>
          <a:p>
            <a:pPr algn="l">
              <a:lnSpc>
                <a:spcPts val="5157"/>
              </a:lnSpc>
            </a:pPr>
            <a:r>
              <a:rPr lang="en-US" sz="3683">
                <a:solidFill>
                  <a:srgbClr val="000000"/>
                </a:solidFill>
                <a:latin typeface="Times New Roman MT"/>
                <a:ea typeface="Times New Roman MT"/>
                <a:cs typeface="Times New Roman MT"/>
                <a:sym typeface="Times New Roman MT"/>
              </a:rPr>
              <a:t>Key Findings &amp; Contributions</a:t>
            </a:r>
          </a:p>
        </p:txBody>
      </p:sp>
      <p:sp>
        <p:nvSpPr>
          <p:cNvPr id="52" name="TextBox 52"/>
          <p:cNvSpPr txBox="1"/>
          <p:nvPr/>
        </p:nvSpPr>
        <p:spPr>
          <a:xfrm>
            <a:off x="7876092" y="2480394"/>
            <a:ext cx="7847428" cy="696418"/>
          </a:xfrm>
          <a:prstGeom prst="rect">
            <a:avLst/>
          </a:prstGeom>
        </p:spPr>
        <p:txBody>
          <a:bodyPr lIns="0" tIns="0" rIns="0" bIns="0" rtlCol="0" anchor="t">
            <a:spAutoFit/>
          </a:bodyPr>
          <a:lstStyle/>
          <a:p>
            <a:pPr algn="l">
              <a:lnSpc>
                <a:spcPts val="5157"/>
              </a:lnSpc>
            </a:pPr>
            <a:r>
              <a:rPr lang="en-US" sz="3683">
                <a:solidFill>
                  <a:srgbClr val="000000"/>
                </a:solidFill>
                <a:latin typeface="Times New Roman MT"/>
                <a:ea typeface="Times New Roman MT"/>
                <a:cs typeface="Times New Roman MT"/>
                <a:sym typeface="Times New Roman MT"/>
              </a:rPr>
              <a:t>Threats: Attack Types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185172" y="2605630"/>
            <a:ext cx="6356205" cy="5743698"/>
          </a:xfrm>
          <a:custGeom>
            <a:avLst/>
            <a:gdLst/>
            <a:ahLst/>
            <a:cxnLst/>
            <a:rect l="l" t="t" r="r" b="b"/>
            <a:pathLst>
              <a:path w="6356205" h="5743698">
                <a:moveTo>
                  <a:pt x="0" y="0"/>
                </a:moveTo>
                <a:lnTo>
                  <a:pt x="6356205" y="0"/>
                </a:lnTo>
                <a:lnTo>
                  <a:pt x="6356205" y="5743697"/>
                </a:lnTo>
                <a:lnTo>
                  <a:pt x="0" y="5743697"/>
                </a:lnTo>
                <a:lnTo>
                  <a:pt x="0" y="0"/>
                </a:lnTo>
                <a:close/>
              </a:path>
            </a:pathLst>
          </a:custGeom>
          <a:blipFill>
            <a:blip r:embed="rId3"/>
            <a:stretch>
              <a:fillRect/>
            </a:stretch>
          </a:blipFill>
        </p:spPr>
      </p:sp>
      <p:sp>
        <p:nvSpPr>
          <p:cNvPr id="9" name="TextBox 9"/>
          <p:cNvSpPr txBox="1"/>
          <p:nvPr/>
        </p:nvSpPr>
        <p:spPr>
          <a:xfrm>
            <a:off x="4941811" y="388860"/>
            <a:ext cx="7540347"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The Problem Statement</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sp>
        <p:nvSpPr>
          <p:cNvPr id="11" name="TextBox 11"/>
          <p:cNvSpPr txBox="1"/>
          <p:nvPr/>
        </p:nvSpPr>
        <p:spPr>
          <a:xfrm>
            <a:off x="2024779" y="2273843"/>
            <a:ext cx="5834062" cy="596899"/>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Merriweather"/>
                <a:ea typeface="Merriweather"/>
                <a:cs typeface="Merriweather"/>
                <a:sym typeface="Merriweather"/>
              </a:rPr>
              <a:t>Why LLM Security Matters</a:t>
            </a:r>
          </a:p>
        </p:txBody>
      </p:sp>
      <p:sp>
        <p:nvSpPr>
          <p:cNvPr id="12" name="TextBox 12"/>
          <p:cNvSpPr txBox="1"/>
          <p:nvPr/>
        </p:nvSpPr>
        <p:spPr>
          <a:xfrm>
            <a:off x="1098624" y="3928017"/>
            <a:ext cx="8777429" cy="4781404"/>
          </a:xfrm>
          <a:prstGeom prst="rect">
            <a:avLst/>
          </a:prstGeom>
        </p:spPr>
        <p:txBody>
          <a:bodyPr lIns="0" tIns="0" rIns="0" bIns="0" rtlCol="0" anchor="t">
            <a:spAutoFit/>
          </a:bodyPr>
          <a:lstStyle/>
          <a:p>
            <a:pPr marL="487014" lvl="1" indent="-243507" algn="l">
              <a:lnSpc>
                <a:spcPts val="3158"/>
              </a:lnSpc>
              <a:buFont typeface="Arial"/>
              <a:buChar char="•"/>
            </a:pPr>
            <a:r>
              <a:rPr lang="en-US" sz="2255" b="1">
                <a:solidFill>
                  <a:srgbClr val="000000"/>
                </a:solidFill>
                <a:latin typeface="Merriweather Bold"/>
                <a:ea typeface="Merriweather Bold"/>
                <a:cs typeface="Merriweather Bold"/>
                <a:sym typeface="Merriweather Bold"/>
              </a:rPr>
              <a:t>LLMs are deployed in critical applications</a:t>
            </a:r>
          </a:p>
          <a:p>
            <a:pPr algn="l">
              <a:lnSpc>
                <a:spcPts val="3158"/>
              </a:lnSpc>
            </a:pPr>
            <a:r>
              <a:rPr lang="en-US" sz="2255" b="1">
                <a:solidFill>
                  <a:srgbClr val="000000"/>
                </a:solidFill>
                <a:latin typeface="Merriweather Bold"/>
                <a:ea typeface="Merriweather Bold"/>
                <a:cs typeface="Merriweather Bold"/>
                <a:sym typeface="Merriweather Bold"/>
              </a:rPr>
              <a:t>(customer-supports, healthcare assistants, legal drafting)</a:t>
            </a:r>
          </a:p>
          <a:p>
            <a:pPr algn="l">
              <a:lnSpc>
                <a:spcPts val="3158"/>
              </a:lnSpc>
            </a:pPr>
            <a:endParaRPr lang="en-US" sz="2255" b="1">
              <a:solidFill>
                <a:srgbClr val="000000"/>
              </a:solidFill>
              <a:latin typeface="Merriweather Bold"/>
              <a:ea typeface="Merriweather Bold"/>
              <a:cs typeface="Merriweather Bold"/>
              <a:sym typeface="Merriweather Bold"/>
            </a:endParaRPr>
          </a:p>
          <a:p>
            <a:pPr marL="487014" lvl="1" indent="-243507" algn="l">
              <a:lnSpc>
                <a:spcPts val="3158"/>
              </a:lnSpc>
              <a:buFont typeface="Arial"/>
              <a:buChar char="•"/>
            </a:pPr>
            <a:r>
              <a:rPr lang="en-US" sz="2255" b="1">
                <a:solidFill>
                  <a:srgbClr val="000000"/>
                </a:solidFill>
                <a:latin typeface="Merriweather Bold"/>
                <a:ea typeface="Merriweather Bold"/>
                <a:cs typeface="Merriweather Bold"/>
                <a:sym typeface="Merriweather Bold"/>
              </a:rPr>
              <a:t>Vulnerable to adversarial manipulation </a:t>
            </a:r>
          </a:p>
          <a:p>
            <a:pPr algn="l">
              <a:lnSpc>
                <a:spcPts val="3158"/>
              </a:lnSpc>
            </a:pPr>
            <a:endParaRPr lang="en-US" sz="2255" b="1">
              <a:solidFill>
                <a:srgbClr val="000000"/>
              </a:solidFill>
              <a:latin typeface="Merriweather Bold"/>
              <a:ea typeface="Merriweather Bold"/>
              <a:cs typeface="Merriweather Bold"/>
              <a:sym typeface="Merriweather Bold"/>
            </a:endParaRPr>
          </a:p>
          <a:p>
            <a:pPr algn="l">
              <a:lnSpc>
                <a:spcPts val="3158"/>
              </a:lnSpc>
            </a:pPr>
            <a:endParaRPr lang="en-US" sz="2255" b="1">
              <a:solidFill>
                <a:srgbClr val="000000"/>
              </a:solidFill>
              <a:latin typeface="Merriweather Bold"/>
              <a:ea typeface="Merriweather Bold"/>
              <a:cs typeface="Merriweather Bold"/>
              <a:sym typeface="Merriweather Bold"/>
            </a:endParaRPr>
          </a:p>
          <a:p>
            <a:pPr marL="487014" lvl="1" indent="-243507" algn="l">
              <a:lnSpc>
                <a:spcPts val="3158"/>
              </a:lnSpc>
              <a:buFont typeface="Arial"/>
              <a:buChar char="•"/>
            </a:pPr>
            <a:r>
              <a:rPr lang="en-US" sz="2255" b="1">
                <a:solidFill>
                  <a:srgbClr val="000000"/>
                </a:solidFill>
                <a:latin typeface="Merriweather Bold"/>
                <a:ea typeface="Merriweather Bold"/>
                <a:cs typeface="Merriweather Bold"/>
                <a:sym typeface="Merriweather Bold"/>
              </a:rPr>
              <a:t>Real-world impact: data leaks, harmful, biased, unsafe outputs.</a:t>
            </a:r>
          </a:p>
          <a:p>
            <a:pPr algn="l">
              <a:lnSpc>
                <a:spcPts val="3158"/>
              </a:lnSpc>
            </a:pPr>
            <a:endParaRPr lang="en-US" sz="2255" b="1">
              <a:solidFill>
                <a:srgbClr val="000000"/>
              </a:solidFill>
              <a:latin typeface="Merriweather Bold"/>
              <a:ea typeface="Merriweather Bold"/>
              <a:cs typeface="Merriweather Bold"/>
              <a:sym typeface="Merriweather Bold"/>
            </a:endParaRPr>
          </a:p>
          <a:p>
            <a:pPr algn="l">
              <a:lnSpc>
                <a:spcPts val="3158"/>
              </a:lnSpc>
            </a:pPr>
            <a:endParaRPr lang="en-US" sz="2255" b="1">
              <a:solidFill>
                <a:srgbClr val="000000"/>
              </a:solidFill>
              <a:latin typeface="Merriweather Bold"/>
              <a:ea typeface="Merriweather Bold"/>
              <a:cs typeface="Merriweather Bold"/>
              <a:sym typeface="Merriweather Bold"/>
            </a:endParaRPr>
          </a:p>
          <a:p>
            <a:pPr marL="487014" lvl="1" indent="-243507" algn="l">
              <a:lnSpc>
                <a:spcPts val="3158"/>
              </a:lnSpc>
              <a:buFont typeface="Arial"/>
              <a:buChar char="•"/>
            </a:pPr>
            <a:r>
              <a:rPr lang="en-US" sz="2255" b="1">
                <a:solidFill>
                  <a:srgbClr val="000000"/>
                </a:solidFill>
                <a:latin typeface="Merriweather Bold"/>
                <a:ea typeface="Merriweather Bold"/>
                <a:cs typeface="Merriweather Bold"/>
                <a:sym typeface="Merriweather Bold"/>
              </a:rPr>
              <a:t>There is still a lack of standardized defense evaluation</a:t>
            </a:r>
          </a:p>
          <a:p>
            <a:pPr algn="l">
              <a:lnSpc>
                <a:spcPts val="3158"/>
              </a:lnSpc>
            </a:pPr>
            <a:endParaRPr lang="en-US" sz="2255" b="1">
              <a:solidFill>
                <a:srgbClr val="000000"/>
              </a:solidFill>
              <a:latin typeface="Merriweather Bold"/>
              <a:ea typeface="Merriweather Bold"/>
              <a:cs typeface="Merriweather Bold"/>
              <a:sym typeface="Merriweather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5020072" y="5487337"/>
            <a:ext cx="1014428" cy="256069"/>
          </a:xfrm>
          <a:custGeom>
            <a:avLst/>
            <a:gdLst/>
            <a:ahLst/>
            <a:cxnLst/>
            <a:rect l="l" t="t" r="r" b="b"/>
            <a:pathLst>
              <a:path w="1014428" h="256069">
                <a:moveTo>
                  <a:pt x="0" y="0"/>
                </a:moveTo>
                <a:lnTo>
                  <a:pt x="1014428" y="0"/>
                </a:lnTo>
                <a:lnTo>
                  <a:pt x="1014428" y="256069"/>
                </a:lnTo>
                <a:lnTo>
                  <a:pt x="0" y="256069"/>
                </a:lnTo>
                <a:lnTo>
                  <a:pt x="0" y="0"/>
                </a:lnTo>
                <a:close/>
              </a:path>
            </a:pathLst>
          </a:custGeom>
          <a:blipFill>
            <a:blip r:embed="rId3"/>
            <a:stretch>
              <a:fillRect/>
            </a:stretch>
          </a:blipFill>
        </p:spPr>
      </p:sp>
      <p:grpSp>
        <p:nvGrpSpPr>
          <p:cNvPr id="9" name="Group 9"/>
          <p:cNvGrpSpPr/>
          <p:nvPr/>
        </p:nvGrpSpPr>
        <p:grpSpPr>
          <a:xfrm>
            <a:off x="3944708" y="3307663"/>
            <a:ext cx="9960730" cy="6893612"/>
            <a:chOff x="0" y="0"/>
            <a:chExt cx="13280973" cy="9191483"/>
          </a:xfrm>
        </p:grpSpPr>
        <p:sp>
          <p:nvSpPr>
            <p:cNvPr id="10" name="Freeform 10"/>
            <p:cNvSpPr/>
            <p:nvPr/>
          </p:nvSpPr>
          <p:spPr>
            <a:xfrm>
              <a:off x="0" y="0"/>
              <a:ext cx="13280973" cy="9191483"/>
            </a:xfrm>
            <a:custGeom>
              <a:avLst/>
              <a:gdLst/>
              <a:ahLst/>
              <a:cxnLst/>
              <a:rect l="l" t="t" r="r" b="b"/>
              <a:pathLst>
                <a:path w="13280973" h="9191483">
                  <a:moveTo>
                    <a:pt x="0" y="0"/>
                  </a:moveTo>
                  <a:lnTo>
                    <a:pt x="13280973" y="0"/>
                  </a:lnTo>
                  <a:lnTo>
                    <a:pt x="13280973" y="9191483"/>
                  </a:lnTo>
                  <a:lnTo>
                    <a:pt x="0" y="9191483"/>
                  </a:lnTo>
                  <a:lnTo>
                    <a:pt x="0" y="0"/>
                  </a:lnTo>
                  <a:close/>
                </a:path>
              </a:pathLst>
            </a:custGeom>
            <a:blipFill>
              <a:blip r:embed="rId4"/>
              <a:stretch>
                <a:fillRect l="-6349" r="-18911" b="-69680"/>
              </a:stretch>
            </a:blipFill>
          </p:spPr>
        </p:sp>
        <p:sp>
          <p:nvSpPr>
            <p:cNvPr id="11" name="Freeform 11"/>
            <p:cNvSpPr/>
            <p:nvPr/>
          </p:nvSpPr>
          <p:spPr>
            <a:xfrm>
              <a:off x="599852" y="6429187"/>
              <a:ext cx="1573752" cy="397258"/>
            </a:xfrm>
            <a:custGeom>
              <a:avLst/>
              <a:gdLst/>
              <a:ahLst/>
              <a:cxnLst/>
              <a:rect l="l" t="t" r="r" b="b"/>
              <a:pathLst>
                <a:path w="1573752" h="397258">
                  <a:moveTo>
                    <a:pt x="0" y="0"/>
                  </a:moveTo>
                  <a:lnTo>
                    <a:pt x="1573752" y="0"/>
                  </a:lnTo>
                  <a:lnTo>
                    <a:pt x="1573752" y="397258"/>
                  </a:lnTo>
                  <a:lnTo>
                    <a:pt x="0" y="397258"/>
                  </a:lnTo>
                  <a:lnTo>
                    <a:pt x="0" y="0"/>
                  </a:lnTo>
                  <a:close/>
                </a:path>
              </a:pathLst>
            </a:custGeom>
            <a:blipFill>
              <a:blip r:embed="rId3"/>
              <a:stretch>
                <a:fillRect/>
              </a:stretch>
            </a:blipFill>
          </p:spPr>
        </p:sp>
      </p:grpSp>
      <p:sp>
        <p:nvSpPr>
          <p:cNvPr id="12" name="TextBox 12"/>
          <p:cNvSpPr txBox="1"/>
          <p:nvPr/>
        </p:nvSpPr>
        <p:spPr>
          <a:xfrm>
            <a:off x="6034500" y="388860"/>
            <a:ext cx="5354968"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Project Overview</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5</a:t>
            </a:r>
          </a:p>
        </p:txBody>
      </p:sp>
      <p:grpSp>
        <p:nvGrpSpPr>
          <p:cNvPr id="14" name="Group 14"/>
          <p:cNvGrpSpPr/>
          <p:nvPr/>
        </p:nvGrpSpPr>
        <p:grpSpPr>
          <a:xfrm>
            <a:off x="832247" y="1818964"/>
            <a:ext cx="16490156" cy="1349245"/>
            <a:chOff x="0" y="0"/>
            <a:chExt cx="21945600" cy="1795616"/>
          </a:xfrm>
        </p:grpSpPr>
        <p:sp>
          <p:nvSpPr>
            <p:cNvPr id="15" name="Freeform 15"/>
            <p:cNvSpPr/>
            <p:nvPr/>
          </p:nvSpPr>
          <p:spPr>
            <a:xfrm>
              <a:off x="0" y="0"/>
              <a:ext cx="21945600" cy="1795616"/>
            </a:xfrm>
            <a:custGeom>
              <a:avLst/>
              <a:gdLst/>
              <a:ahLst/>
              <a:cxnLst/>
              <a:rect l="l" t="t" r="r" b="b"/>
              <a:pathLst>
                <a:path w="21945600" h="1795616">
                  <a:moveTo>
                    <a:pt x="0" y="0"/>
                  </a:moveTo>
                  <a:lnTo>
                    <a:pt x="21945600" y="0"/>
                  </a:lnTo>
                  <a:lnTo>
                    <a:pt x="21945600" y="1795616"/>
                  </a:lnTo>
                  <a:lnTo>
                    <a:pt x="0" y="1795616"/>
                  </a:lnTo>
                  <a:close/>
                </a:path>
              </a:pathLst>
            </a:custGeom>
            <a:solidFill>
              <a:srgbClr val="F5F7FA"/>
            </a:solidFill>
          </p:spPr>
        </p:sp>
      </p:grpSp>
      <p:grpSp>
        <p:nvGrpSpPr>
          <p:cNvPr id="16" name="Group 16"/>
          <p:cNvGrpSpPr/>
          <p:nvPr/>
        </p:nvGrpSpPr>
        <p:grpSpPr>
          <a:xfrm>
            <a:off x="1198695" y="1910941"/>
            <a:ext cx="15757260" cy="1165292"/>
            <a:chOff x="0" y="0"/>
            <a:chExt cx="20970240" cy="1550806"/>
          </a:xfrm>
        </p:grpSpPr>
        <p:sp>
          <p:nvSpPr>
            <p:cNvPr id="17" name="Freeform 17"/>
            <p:cNvSpPr/>
            <p:nvPr/>
          </p:nvSpPr>
          <p:spPr>
            <a:xfrm>
              <a:off x="0" y="0"/>
              <a:ext cx="20970239" cy="1550806"/>
            </a:xfrm>
            <a:custGeom>
              <a:avLst/>
              <a:gdLst/>
              <a:ahLst/>
              <a:cxnLst/>
              <a:rect l="l" t="t" r="r" b="b"/>
              <a:pathLst>
                <a:path w="20970239" h="1550806">
                  <a:moveTo>
                    <a:pt x="0" y="0"/>
                  </a:moveTo>
                  <a:lnTo>
                    <a:pt x="20970239" y="0"/>
                  </a:lnTo>
                  <a:lnTo>
                    <a:pt x="20970239" y="1550806"/>
                  </a:lnTo>
                  <a:lnTo>
                    <a:pt x="0" y="1550806"/>
                  </a:lnTo>
                  <a:close/>
                </a:path>
              </a:pathLst>
            </a:custGeom>
            <a:blipFill>
              <a:blip r:embed="rId5">
                <a:alphaModFix amt="0"/>
              </a:blip>
              <a:stretch>
                <a:fillRect t="-216309" b="-210649"/>
              </a:stretch>
            </a:blipFill>
          </p:spPr>
        </p:sp>
        <p:sp>
          <p:nvSpPr>
            <p:cNvPr id="18" name="TextBox 18"/>
            <p:cNvSpPr txBox="1"/>
            <p:nvPr/>
          </p:nvSpPr>
          <p:spPr>
            <a:xfrm>
              <a:off x="0" y="-47625"/>
              <a:ext cx="20970240" cy="1598431"/>
            </a:xfrm>
            <a:prstGeom prst="rect">
              <a:avLst/>
            </a:prstGeom>
          </p:spPr>
          <p:txBody>
            <a:bodyPr lIns="0" tIns="0" rIns="0" bIns="0" rtlCol="0" anchor="ctr"/>
            <a:lstStyle/>
            <a:p>
              <a:pPr algn="ctr">
                <a:lnSpc>
                  <a:spcPts val="3359"/>
                </a:lnSpc>
              </a:pPr>
              <a:r>
                <a:rPr lang="en-US" sz="2799">
                  <a:solidFill>
                    <a:srgbClr val="2C3E50"/>
                  </a:solidFill>
                  <a:latin typeface="Calibri (MS)"/>
                  <a:ea typeface="Calibri (MS)"/>
                  <a:cs typeface="Calibri (MS)"/>
                  <a:sym typeface="Calibri (MS)"/>
                </a:rPr>
                <a:t>A comprehensive cybersecurity research project evaluating Large Language Model (LLM) against adversarial attacks using real models, real attacks, and measurable defenses.</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832887" y="2305471"/>
            <a:ext cx="7143634" cy="2882519"/>
          </a:xfrm>
          <a:custGeom>
            <a:avLst/>
            <a:gdLst/>
            <a:ahLst/>
            <a:cxnLst/>
            <a:rect l="l" t="t" r="r" b="b"/>
            <a:pathLst>
              <a:path w="7143634" h="2882519">
                <a:moveTo>
                  <a:pt x="0" y="0"/>
                </a:moveTo>
                <a:lnTo>
                  <a:pt x="7143634" y="0"/>
                </a:lnTo>
                <a:lnTo>
                  <a:pt x="7143634" y="2882518"/>
                </a:lnTo>
                <a:lnTo>
                  <a:pt x="0" y="2882518"/>
                </a:lnTo>
                <a:lnTo>
                  <a:pt x="0" y="0"/>
                </a:lnTo>
                <a:close/>
              </a:path>
            </a:pathLst>
          </a:custGeom>
          <a:blipFill>
            <a:blip r:embed="rId3"/>
            <a:stretch>
              <a:fillRect/>
            </a:stretch>
          </a:blipFill>
        </p:spPr>
      </p:sp>
      <p:sp>
        <p:nvSpPr>
          <p:cNvPr id="9" name="Freeform 9"/>
          <p:cNvSpPr/>
          <p:nvPr/>
        </p:nvSpPr>
        <p:spPr>
          <a:xfrm>
            <a:off x="9379840" y="2305471"/>
            <a:ext cx="7075274" cy="2882519"/>
          </a:xfrm>
          <a:custGeom>
            <a:avLst/>
            <a:gdLst/>
            <a:ahLst/>
            <a:cxnLst/>
            <a:rect l="l" t="t" r="r" b="b"/>
            <a:pathLst>
              <a:path w="7075274" h="2882519">
                <a:moveTo>
                  <a:pt x="0" y="0"/>
                </a:moveTo>
                <a:lnTo>
                  <a:pt x="7075273" y="0"/>
                </a:lnTo>
                <a:lnTo>
                  <a:pt x="7075273" y="2882518"/>
                </a:lnTo>
                <a:lnTo>
                  <a:pt x="0" y="2882518"/>
                </a:lnTo>
                <a:lnTo>
                  <a:pt x="0" y="0"/>
                </a:lnTo>
                <a:close/>
              </a:path>
            </a:pathLst>
          </a:custGeom>
          <a:blipFill>
            <a:blip r:embed="rId4"/>
            <a:stretch>
              <a:fillRect/>
            </a:stretch>
          </a:blipFill>
        </p:spPr>
      </p:sp>
      <p:sp>
        <p:nvSpPr>
          <p:cNvPr id="10" name="Freeform 10"/>
          <p:cNvSpPr/>
          <p:nvPr/>
        </p:nvSpPr>
        <p:spPr>
          <a:xfrm>
            <a:off x="1832887" y="5448825"/>
            <a:ext cx="7143634" cy="2897770"/>
          </a:xfrm>
          <a:custGeom>
            <a:avLst/>
            <a:gdLst/>
            <a:ahLst/>
            <a:cxnLst/>
            <a:rect l="l" t="t" r="r" b="b"/>
            <a:pathLst>
              <a:path w="7143634" h="2897770">
                <a:moveTo>
                  <a:pt x="0" y="0"/>
                </a:moveTo>
                <a:lnTo>
                  <a:pt x="7143634" y="0"/>
                </a:lnTo>
                <a:lnTo>
                  <a:pt x="7143634" y="2897771"/>
                </a:lnTo>
                <a:lnTo>
                  <a:pt x="0" y="2897771"/>
                </a:lnTo>
                <a:lnTo>
                  <a:pt x="0" y="0"/>
                </a:lnTo>
                <a:close/>
              </a:path>
            </a:pathLst>
          </a:custGeom>
          <a:blipFill>
            <a:blip r:embed="rId5"/>
            <a:stretch>
              <a:fillRect/>
            </a:stretch>
          </a:blipFill>
        </p:spPr>
      </p:sp>
      <p:sp>
        <p:nvSpPr>
          <p:cNvPr id="11" name="Freeform 11"/>
          <p:cNvSpPr/>
          <p:nvPr/>
        </p:nvSpPr>
        <p:spPr>
          <a:xfrm>
            <a:off x="9379840" y="5448825"/>
            <a:ext cx="7075274" cy="2870040"/>
          </a:xfrm>
          <a:custGeom>
            <a:avLst/>
            <a:gdLst/>
            <a:ahLst/>
            <a:cxnLst/>
            <a:rect l="l" t="t" r="r" b="b"/>
            <a:pathLst>
              <a:path w="7075274" h="2870040">
                <a:moveTo>
                  <a:pt x="0" y="0"/>
                </a:moveTo>
                <a:lnTo>
                  <a:pt x="7075273" y="0"/>
                </a:lnTo>
                <a:lnTo>
                  <a:pt x="7075273" y="2870041"/>
                </a:lnTo>
                <a:lnTo>
                  <a:pt x="0" y="2870041"/>
                </a:lnTo>
                <a:lnTo>
                  <a:pt x="0" y="0"/>
                </a:lnTo>
                <a:close/>
              </a:path>
            </a:pathLst>
          </a:custGeom>
          <a:blipFill>
            <a:blip r:embed="rId6"/>
            <a:stretch>
              <a:fillRect/>
            </a:stretch>
          </a:blipFill>
        </p:spPr>
      </p:sp>
      <p:sp>
        <p:nvSpPr>
          <p:cNvPr id="12" name="TextBox 12"/>
          <p:cNvSpPr txBox="1"/>
          <p:nvPr/>
        </p:nvSpPr>
        <p:spPr>
          <a:xfrm>
            <a:off x="5555161" y="388860"/>
            <a:ext cx="6313647"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Research Objectives</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6</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4754474" y="2179946"/>
            <a:ext cx="1068316" cy="1068316"/>
          </a:xfrm>
          <a:custGeom>
            <a:avLst/>
            <a:gdLst/>
            <a:ahLst/>
            <a:cxnLst/>
            <a:rect l="l" t="t" r="r" b="b"/>
            <a:pathLst>
              <a:path w="1068316" h="1068316">
                <a:moveTo>
                  <a:pt x="0" y="0"/>
                </a:moveTo>
                <a:lnTo>
                  <a:pt x="1068316" y="0"/>
                </a:lnTo>
                <a:lnTo>
                  <a:pt x="1068316" y="1068316"/>
                </a:lnTo>
                <a:lnTo>
                  <a:pt x="0" y="1068316"/>
                </a:lnTo>
                <a:lnTo>
                  <a:pt x="0" y="0"/>
                </a:lnTo>
                <a:close/>
              </a:path>
            </a:pathLst>
          </a:custGeom>
          <a:blipFill>
            <a:blip r:embed="rId3"/>
            <a:stretch>
              <a:fillRect/>
            </a:stretch>
          </a:blipFill>
        </p:spPr>
      </p:sp>
      <p:sp>
        <p:nvSpPr>
          <p:cNvPr id="9" name="Freeform 9"/>
          <p:cNvSpPr/>
          <p:nvPr/>
        </p:nvSpPr>
        <p:spPr>
          <a:xfrm>
            <a:off x="8486457" y="6272878"/>
            <a:ext cx="1101367" cy="1101367"/>
          </a:xfrm>
          <a:custGeom>
            <a:avLst/>
            <a:gdLst/>
            <a:ahLst/>
            <a:cxnLst/>
            <a:rect l="l" t="t" r="r" b="b"/>
            <a:pathLst>
              <a:path w="1101367" h="1101367">
                <a:moveTo>
                  <a:pt x="0" y="0"/>
                </a:moveTo>
                <a:lnTo>
                  <a:pt x="1101367" y="0"/>
                </a:lnTo>
                <a:lnTo>
                  <a:pt x="1101367" y="1101366"/>
                </a:lnTo>
                <a:lnTo>
                  <a:pt x="0" y="1101366"/>
                </a:lnTo>
                <a:lnTo>
                  <a:pt x="0" y="0"/>
                </a:lnTo>
                <a:close/>
              </a:path>
            </a:pathLst>
          </a:custGeom>
          <a:blipFill>
            <a:blip r:embed="rId4"/>
            <a:stretch>
              <a:fillRect/>
            </a:stretch>
          </a:blipFill>
        </p:spPr>
      </p:sp>
      <p:sp>
        <p:nvSpPr>
          <p:cNvPr id="10" name="Freeform 10"/>
          <p:cNvSpPr/>
          <p:nvPr/>
        </p:nvSpPr>
        <p:spPr>
          <a:xfrm>
            <a:off x="3080647" y="2388614"/>
            <a:ext cx="923647" cy="923647"/>
          </a:xfrm>
          <a:custGeom>
            <a:avLst/>
            <a:gdLst/>
            <a:ahLst/>
            <a:cxnLst/>
            <a:rect l="l" t="t" r="r" b="b"/>
            <a:pathLst>
              <a:path w="923647" h="923647">
                <a:moveTo>
                  <a:pt x="0" y="0"/>
                </a:moveTo>
                <a:lnTo>
                  <a:pt x="923648" y="0"/>
                </a:lnTo>
                <a:lnTo>
                  <a:pt x="923648" y="923647"/>
                </a:lnTo>
                <a:lnTo>
                  <a:pt x="0" y="923647"/>
                </a:lnTo>
                <a:lnTo>
                  <a:pt x="0" y="0"/>
                </a:lnTo>
                <a:close/>
              </a:path>
            </a:pathLst>
          </a:custGeom>
          <a:blipFill>
            <a:blip r:embed="rId5"/>
            <a:stretch>
              <a:fillRect/>
            </a:stretch>
          </a:blipFill>
        </p:spPr>
      </p:sp>
      <p:sp>
        <p:nvSpPr>
          <p:cNvPr id="11" name="Freeform 11"/>
          <p:cNvSpPr/>
          <p:nvPr/>
        </p:nvSpPr>
        <p:spPr>
          <a:xfrm>
            <a:off x="747770" y="4244306"/>
            <a:ext cx="6575381" cy="2028571"/>
          </a:xfrm>
          <a:custGeom>
            <a:avLst/>
            <a:gdLst/>
            <a:ahLst/>
            <a:cxnLst/>
            <a:rect l="l" t="t" r="r" b="b"/>
            <a:pathLst>
              <a:path w="6575381" h="2028571">
                <a:moveTo>
                  <a:pt x="0" y="0"/>
                </a:moveTo>
                <a:lnTo>
                  <a:pt x="6575381" y="0"/>
                </a:lnTo>
                <a:lnTo>
                  <a:pt x="6575381" y="2028572"/>
                </a:lnTo>
                <a:lnTo>
                  <a:pt x="0" y="2028572"/>
                </a:lnTo>
                <a:lnTo>
                  <a:pt x="0" y="0"/>
                </a:lnTo>
                <a:close/>
              </a:path>
            </a:pathLst>
          </a:custGeom>
          <a:blipFill>
            <a:blip r:embed="rId6"/>
            <a:stretch>
              <a:fillRect t="-203443" b="-6918"/>
            </a:stretch>
          </a:blipFill>
        </p:spPr>
      </p:sp>
      <p:sp>
        <p:nvSpPr>
          <p:cNvPr id="12" name="TextBox 12"/>
          <p:cNvSpPr txBox="1"/>
          <p:nvPr/>
        </p:nvSpPr>
        <p:spPr>
          <a:xfrm>
            <a:off x="3710069" y="388860"/>
            <a:ext cx="10003830"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Threat Taxonomy: Attack types</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sp>
        <p:nvSpPr>
          <p:cNvPr id="14" name="TextBox 14"/>
          <p:cNvSpPr txBox="1"/>
          <p:nvPr/>
        </p:nvSpPr>
        <p:spPr>
          <a:xfrm>
            <a:off x="13976444" y="3685515"/>
            <a:ext cx="2624376" cy="8248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Merriweather Bold"/>
                <a:ea typeface="Merriweather Bold"/>
                <a:cs typeface="Merriweather Bold"/>
                <a:sym typeface="Merriweather Bold"/>
              </a:rPr>
              <a:t>Prompt Injection</a:t>
            </a:r>
          </a:p>
          <a:p>
            <a:pPr algn="ctr">
              <a:lnSpc>
                <a:spcPts val="3359"/>
              </a:lnSpc>
              <a:spcBef>
                <a:spcPct val="0"/>
              </a:spcBef>
            </a:pPr>
            <a:endParaRPr lang="en-US" sz="2400" b="1">
              <a:solidFill>
                <a:srgbClr val="000000"/>
              </a:solidFill>
              <a:latin typeface="Merriweather Bold"/>
              <a:ea typeface="Merriweather Bold"/>
              <a:cs typeface="Merriweather Bold"/>
              <a:sym typeface="Merriweather Bold"/>
            </a:endParaRPr>
          </a:p>
        </p:txBody>
      </p:sp>
      <p:sp>
        <p:nvSpPr>
          <p:cNvPr id="15" name="TextBox 15"/>
          <p:cNvSpPr txBox="1"/>
          <p:nvPr/>
        </p:nvSpPr>
        <p:spPr>
          <a:xfrm>
            <a:off x="8103214" y="7523864"/>
            <a:ext cx="1867853"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Merriweather Bold"/>
                <a:ea typeface="Merriweather Bold"/>
                <a:cs typeface="Merriweather Bold"/>
                <a:sym typeface="Merriweather Bold"/>
              </a:rPr>
              <a:t>Jailbreaking</a:t>
            </a:r>
          </a:p>
        </p:txBody>
      </p:sp>
      <p:sp>
        <p:nvSpPr>
          <p:cNvPr id="16" name="TextBox 16"/>
          <p:cNvSpPr txBox="1"/>
          <p:nvPr/>
        </p:nvSpPr>
        <p:spPr>
          <a:xfrm>
            <a:off x="2445143" y="3689785"/>
            <a:ext cx="2752368"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Merriweather Bold"/>
                <a:ea typeface="Merriweather Bold"/>
                <a:cs typeface="Merriweather Bold"/>
                <a:sym typeface="Merriweather Bold"/>
              </a:rPr>
              <a:t>Harmful Requests</a:t>
            </a:r>
          </a:p>
        </p:txBody>
      </p:sp>
      <p:sp>
        <p:nvSpPr>
          <p:cNvPr id="17" name="Freeform 17"/>
          <p:cNvSpPr/>
          <p:nvPr/>
        </p:nvSpPr>
        <p:spPr>
          <a:xfrm>
            <a:off x="5462394" y="8005829"/>
            <a:ext cx="6575381" cy="2096256"/>
          </a:xfrm>
          <a:custGeom>
            <a:avLst/>
            <a:gdLst/>
            <a:ahLst/>
            <a:cxnLst/>
            <a:rect l="l" t="t" r="r" b="b"/>
            <a:pathLst>
              <a:path w="6575381" h="2096256">
                <a:moveTo>
                  <a:pt x="0" y="0"/>
                </a:moveTo>
                <a:lnTo>
                  <a:pt x="6575381" y="0"/>
                </a:lnTo>
                <a:lnTo>
                  <a:pt x="6575381" y="2096256"/>
                </a:lnTo>
                <a:lnTo>
                  <a:pt x="0" y="2096256"/>
                </a:lnTo>
                <a:lnTo>
                  <a:pt x="0" y="0"/>
                </a:lnTo>
                <a:close/>
              </a:path>
            </a:pathLst>
          </a:custGeom>
          <a:blipFill>
            <a:blip r:embed="rId6"/>
            <a:stretch>
              <a:fillRect t="-99036" b="-101304"/>
            </a:stretch>
          </a:blipFill>
        </p:spPr>
      </p:sp>
      <p:sp>
        <p:nvSpPr>
          <p:cNvPr id="18" name="Freeform 18"/>
          <p:cNvSpPr/>
          <p:nvPr/>
        </p:nvSpPr>
        <p:spPr>
          <a:xfrm>
            <a:off x="11760683" y="4244306"/>
            <a:ext cx="6575381" cy="1923796"/>
          </a:xfrm>
          <a:custGeom>
            <a:avLst/>
            <a:gdLst/>
            <a:ahLst/>
            <a:cxnLst/>
            <a:rect l="l" t="t" r="r" b="b"/>
            <a:pathLst>
              <a:path w="6575381" h="1923796">
                <a:moveTo>
                  <a:pt x="0" y="0"/>
                </a:moveTo>
                <a:lnTo>
                  <a:pt x="6575382" y="0"/>
                </a:lnTo>
                <a:lnTo>
                  <a:pt x="6575382" y="1923797"/>
                </a:lnTo>
                <a:lnTo>
                  <a:pt x="0" y="1923797"/>
                </a:lnTo>
                <a:lnTo>
                  <a:pt x="0" y="0"/>
                </a:lnTo>
                <a:close/>
              </a:path>
            </a:pathLst>
          </a:custGeom>
          <a:blipFill>
            <a:blip r:embed="rId6"/>
            <a:stretch>
              <a:fillRect t="-7791" b="-219473"/>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5949466" y="2111327"/>
            <a:ext cx="5824983" cy="1550902"/>
          </a:xfrm>
          <a:custGeom>
            <a:avLst/>
            <a:gdLst/>
            <a:ahLst/>
            <a:cxnLst/>
            <a:rect l="l" t="t" r="r" b="b"/>
            <a:pathLst>
              <a:path w="5824983" h="1550902">
                <a:moveTo>
                  <a:pt x="0" y="0"/>
                </a:moveTo>
                <a:lnTo>
                  <a:pt x="5824982" y="0"/>
                </a:lnTo>
                <a:lnTo>
                  <a:pt x="5824982" y="1550902"/>
                </a:lnTo>
                <a:lnTo>
                  <a:pt x="0" y="1550902"/>
                </a:lnTo>
                <a:lnTo>
                  <a:pt x="0" y="0"/>
                </a:lnTo>
                <a:close/>
              </a:path>
            </a:pathLst>
          </a:custGeom>
          <a:blipFill>
            <a:blip r:embed="rId3"/>
            <a:stretch>
              <a:fillRect/>
            </a:stretch>
          </a:blipFill>
        </p:spPr>
      </p:sp>
      <p:sp>
        <p:nvSpPr>
          <p:cNvPr id="9" name="Freeform 9"/>
          <p:cNvSpPr/>
          <p:nvPr/>
        </p:nvSpPr>
        <p:spPr>
          <a:xfrm>
            <a:off x="1028700" y="4443039"/>
            <a:ext cx="5328417" cy="1400921"/>
          </a:xfrm>
          <a:custGeom>
            <a:avLst/>
            <a:gdLst/>
            <a:ahLst/>
            <a:cxnLst/>
            <a:rect l="l" t="t" r="r" b="b"/>
            <a:pathLst>
              <a:path w="5328417" h="1400921">
                <a:moveTo>
                  <a:pt x="0" y="0"/>
                </a:moveTo>
                <a:lnTo>
                  <a:pt x="5328417" y="0"/>
                </a:lnTo>
                <a:lnTo>
                  <a:pt x="5328417" y="1400922"/>
                </a:lnTo>
                <a:lnTo>
                  <a:pt x="0" y="1400922"/>
                </a:lnTo>
                <a:lnTo>
                  <a:pt x="0" y="0"/>
                </a:lnTo>
                <a:close/>
              </a:path>
            </a:pathLst>
          </a:custGeom>
          <a:blipFill>
            <a:blip r:embed="rId4"/>
            <a:stretch>
              <a:fillRect l="-3598" t="-27373" r="-14394" b="-114970"/>
            </a:stretch>
          </a:blipFill>
        </p:spPr>
      </p:sp>
      <p:sp>
        <p:nvSpPr>
          <p:cNvPr id="10" name="Freeform 10"/>
          <p:cNvSpPr/>
          <p:nvPr/>
        </p:nvSpPr>
        <p:spPr>
          <a:xfrm>
            <a:off x="3692909" y="7836408"/>
            <a:ext cx="5328417" cy="1317368"/>
          </a:xfrm>
          <a:custGeom>
            <a:avLst/>
            <a:gdLst/>
            <a:ahLst/>
            <a:cxnLst/>
            <a:rect l="l" t="t" r="r" b="b"/>
            <a:pathLst>
              <a:path w="5328417" h="1317368">
                <a:moveTo>
                  <a:pt x="0" y="0"/>
                </a:moveTo>
                <a:lnTo>
                  <a:pt x="5328417" y="0"/>
                </a:lnTo>
                <a:lnTo>
                  <a:pt x="5328417" y="1317368"/>
                </a:lnTo>
                <a:lnTo>
                  <a:pt x="0" y="1317368"/>
                </a:lnTo>
                <a:lnTo>
                  <a:pt x="0" y="0"/>
                </a:lnTo>
                <a:close/>
              </a:path>
            </a:pathLst>
          </a:custGeom>
          <a:blipFill>
            <a:blip r:embed="rId5"/>
            <a:stretch>
              <a:fillRect l="-3598" t="-59327" r="-66266" b="-211684"/>
            </a:stretch>
          </a:blipFill>
        </p:spPr>
      </p:sp>
      <p:sp>
        <p:nvSpPr>
          <p:cNvPr id="11" name="Freeform 11"/>
          <p:cNvSpPr/>
          <p:nvPr/>
        </p:nvSpPr>
        <p:spPr>
          <a:xfrm>
            <a:off x="10472164" y="7731884"/>
            <a:ext cx="5328417" cy="1526416"/>
          </a:xfrm>
          <a:custGeom>
            <a:avLst/>
            <a:gdLst/>
            <a:ahLst/>
            <a:cxnLst/>
            <a:rect l="l" t="t" r="r" b="b"/>
            <a:pathLst>
              <a:path w="5328417" h="1526416">
                <a:moveTo>
                  <a:pt x="0" y="0"/>
                </a:moveTo>
                <a:lnTo>
                  <a:pt x="5328417" y="0"/>
                </a:lnTo>
                <a:lnTo>
                  <a:pt x="5328417" y="1526416"/>
                </a:lnTo>
                <a:lnTo>
                  <a:pt x="0" y="1526416"/>
                </a:lnTo>
                <a:lnTo>
                  <a:pt x="0" y="0"/>
                </a:lnTo>
                <a:close/>
              </a:path>
            </a:pathLst>
          </a:custGeom>
          <a:blipFill>
            <a:blip r:embed="rId6"/>
            <a:stretch>
              <a:fillRect t="-57328" r="-100000" b="-219678"/>
            </a:stretch>
          </a:blipFill>
        </p:spPr>
      </p:sp>
      <p:sp>
        <p:nvSpPr>
          <p:cNvPr id="12" name="Freeform 12"/>
          <p:cNvSpPr/>
          <p:nvPr/>
        </p:nvSpPr>
        <p:spPr>
          <a:xfrm>
            <a:off x="12003511" y="4586793"/>
            <a:ext cx="5328417" cy="1113413"/>
          </a:xfrm>
          <a:custGeom>
            <a:avLst/>
            <a:gdLst/>
            <a:ahLst/>
            <a:cxnLst/>
            <a:rect l="l" t="t" r="r" b="b"/>
            <a:pathLst>
              <a:path w="5328417" h="1113413">
                <a:moveTo>
                  <a:pt x="0" y="0"/>
                </a:moveTo>
                <a:lnTo>
                  <a:pt x="5328417" y="0"/>
                </a:lnTo>
                <a:lnTo>
                  <a:pt x="5328417" y="1113414"/>
                </a:lnTo>
                <a:lnTo>
                  <a:pt x="0" y="1113414"/>
                </a:lnTo>
                <a:lnTo>
                  <a:pt x="0" y="0"/>
                </a:lnTo>
                <a:close/>
              </a:path>
            </a:pathLst>
          </a:custGeom>
          <a:blipFill>
            <a:blip r:embed="rId7"/>
            <a:stretch>
              <a:fillRect l="-3080" t="-51200" r="-27211" b="-185506"/>
            </a:stretch>
          </a:blipFill>
        </p:spPr>
      </p:sp>
      <p:sp>
        <p:nvSpPr>
          <p:cNvPr id="13" name="TextBox 13"/>
          <p:cNvSpPr txBox="1"/>
          <p:nvPr/>
        </p:nvSpPr>
        <p:spPr>
          <a:xfrm>
            <a:off x="5803109" y="388860"/>
            <a:ext cx="5817751"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Datasets Overview</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8</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885" y="-214305"/>
            <a:ext cx="865009" cy="10715610"/>
            <a:chOff x="0" y="0"/>
            <a:chExt cx="227821" cy="2822218"/>
          </a:xfrm>
        </p:grpSpPr>
        <p:sp>
          <p:nvSpPr>
            <p:cNvPr id="3" name="Freeform 3"/>
            <p:cNvSpPr/>
            <p:nvPr/>
          </p:nvSpPr>
          <p:spPr>
            <a:xfrm>
              <a:off x="0" y="0"/>
              <a:ext cx="227821" cy="2822218"/>
            </a:xfrm>
            <a:custGeom>
              <a:avLst/>
              <a:gdLst/>
              <a:ahLst/>
              <a:cxnLst/>
              <a:rect l="l" t="t" r="r" b="b"/>
              <a:pathLst>
                <a:path w="227821" h="2822218">
                  <a:moveTo>
                    <a:pt x="0" y="0"/>
                  </a:moveTo>
                  <a:lnTo>
                    <a:pt x="227821" y="0"/>
                  </a:lnTo>
                  <a:lnTo>
                    <a:pt x="227821" y="2822218"/>
                  </a:lnTo>
                  <a:lnTo>
                    <a:pt x="0" y="2822218"/>
                  </a:lnTo>
                  <a:close/>
                </a:path>
              </a:pathLst>
            </a:custGeom>
            <a:solidFill>
              <a:srgbClr val="6E5398"/>
            </a:solidFill>
          </p:spPr>
        </p:sp>
        <p:sp>
          <p:nvSpPr>
            <p:cNvPr id="4" name="TextBox 4"/>
            <p:cNvSpPr txBox="1"/>
            <p:nvPr/>
          </p:nvSpPr>
          <p:spPr>
            <a:xfrm>
              <a:off x="0" y="-47625"/>
              <a:ext cx="227821" cy="286984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800845" y="1028700"/>
            <a:ext cx="1630470" cy="428471"/>
            <a:chOff x="0" y="0"/>
            <a:chExt cx="429424" cy="112848"/>
          </a:xfrm>
        </p:grpSpPr>
        <p:sp>
          <p:nvSpPr>
            <p:cNvPr id="6" name="Freeform 6"/>
            <p:cNvSpPr/>
            <p:nvPr/>
          </p:nvSpPr>
          <p:spPr>
            <a:xfrm>
              <a:off x="0" y="0"/>
              <a:ext cx="429424" cy="112848"/>
            </a:xfrm>
            <a:custGeom>
              <a:avLst/>
              <a:gdLst/>
              <a:ahLst/>
              <a:cxnLst/>
              <a:rect l="l" t="t" r="r" b="b"/>
              <a:pathLst>
                <a:path w="429424" h="112848">
                  <a:moveTo>
                    <a:pt x="0" y="0"/>
                  </a:moveTo>
                  <a:lnTo>
                    <a:pt x="429424" y="0"/>
                  </a:lnTo>
                  <a:lnTo>
                    <a:pt x="429424" y="112848"/>
                  </a:lnTo>
                  <a:lnTo>
                    <a:pt x="0" y="112848"/>
                  </a:lnTo>
                  <a:close/>
                </a:path>
              </a:pathLst>
            </a:custGeom>
            <a:solidFill>
              <a:srgbClr val="6E5398"/>
            </a:solidFill>
          </p:spPr>
        </p:sp>
        <p:sp>
          <p:nvSpPr>
            <p:cNvPr id="7" name="TextBox 7"/>
            <p:cNvSpPr txBox="1"/>
            <p:nvPr/>
          </p:nvSpPr>
          <p:spPr>
            <a:xfrm>
              <a:off x="0" y="-47625"/>
              <a:ext cx="429424" cy="160473"/>
            </a:xfrm>
            <a:prstGeom prst="rect">
              <a:avLst/>
            </a:prstGeom>
          </p:spPr>
          <p:txBody>
            <a:bodyPr lIns="50800" tIns="50800" rIns="50800" bIns="50800" rtlCol="0" anchor="ctr"/>
            <a:lstStyle/>
            <a:p>
              <a:pPr algn="ctr">
                <a:lnSpc>
                  <a:spcPts val="3359"/>
                </a:lnSpc>
              </a:pPr>
              <a:endParaRPr/>
            </a:p>
          </p:txBody>
        </p:sp>
      </p:grpSp>
      <p:graphicFrame>
        <p:nvGraphicFramePr>
          <p:cNvPr id="8" name="Table 8"/>
          <p:cNvGraphicFramePr>
            <a:graphicFrameLocks noGrp="1"/>
          </p:cNvGraphicFramePr>
          <p:nvPr/>
        </p:nvGraphicFramePr>
        <p:xfrm>
          <a:off x="1393256" y="2413018"/>
          <a:ext cx="15501487" cy="4491215"/>
        </p:xfrm>
        <a:graphic>
          <a:graphicData uri="http://schemas.openxmlformats.org/drawingml/2006/table">
            <a:tbl>
              <a:tblPr/>
              <a:tblGrid>
                <a:gridCol w="5301456">
                  <a:extLst>
                    <a:ext uri="{9D8B030D-6E8A-4147-A177-3AD203B41FA5}">
                      <a16:colId xmlns:a16="http://schemas.microsoft.com/office/drawing/2014/main" val="20000"/>
                    </a:ext>
                  </a:extLst>
                </a:gridCol>
                <a:gridCol w="1522512">
                  <a:extLst>
                    <a:ext uri="{9D8B030D-6E8A-4147-A177-3AD203B41FA5}">
                      <a16:colId xmlns:a16="http://schemas.microsoft.com/office/drawing/2014/main" val="20001"/>
                    </a:ext>
                  </a:extLst>
                </a:gridCol>
                <a:gridCol w="3446094">
                  <a:extLst>
                    <a:ext uri="{9D8B030D-6E8A-4147-A177-3AD203B41FA5}">
                      <a16:colId xmlns:a16="http://schemas.microsoft.com/office/drawing/2014/main" val="20002"/>
                    </a:ext>
                  </a:extLst>
                </a:gridCol>
                <a:gridCol w="5231425">
                  <a:extLst>
                    <a:ext uri="{9D8B030D-6E8A-4147-A177-3AD203B41FA5}">
                      <a16:colId xmlns:a16="http://schemas.microsoft.com/office/drawing/2014/main" val="20003"/>
                    </a:ext>
                  </a:extLst>
                </a:gridCol>
              </a:tblGrid>
              <a:tr h="898243">
                <a:tc>
                  <a:txBody>
                    <a:bodyPr/>
                    <a:lstStyle/>
                    <a:p>
                      <a:pPr algn="l">
                        <a:lnSpc>
                          <a:spcPts val="2879"/>
                        </a:lnSpc>
                        <a:defRPr/>
                      </a:pPr>
                      <a:r>
                        <a:rPr lang="en-US" sz="2400" b="1">
                          <a:solidFill>
                            <a:srgbClr val="07111E"/>
                          </a:solidFill>
                          <a:latin typeface="Calibri (MS) Bold"/>
                          <a:ea typeface="Calibri (MS) Bold"/>
                          <a:cs typeface="Calibri (MS) Bold"/>
                          <a:sym typeface="Calibri (MS) Bold"/>
                        </a:rPr>
                        <a:t>Dataset</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solidFill>
                      <a:srgbClr val="FD9F0A"/>
                    </a:solidFill>
                  </a:tcPr>
                </a:tc>
                <a:tc>
                  <a:txBody>
                    <a:bodyPr/>
                    <a:lstStyle/>
                    <a:p>
                      <a:pPr algn="l">
                        <a:lnSpc>
                          <a:spcPts val="2879"/>
                        </a:lnSpc>
                        <a:defRPr/>
                      </a:pPr>
                      <a:r>
                        <a:rPr lang="en-US" sz="2400" b="1">
                          <a:solidFill>
                            <a:srgbClr val="07111E"/>
                          </a:solidFill>
                          <a:latin typeface="Calibri (MS) Bold"/>
                          <a:ea typeface="Calibri (MS) Bold"/>
                          <a:cs typeface="Calibri (MS) Bold"/>
                          <a:sym typeface="Calibri (MS) Bold"/>
                        </a:rPr>
                        <a:t>Size</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solidFill>
                      <a:srgbClr val="FD9F0A"/>
                    </a:solidFill>
                  </a:tcPr>
                </a:tc>
                <a:tc>
                  <a:txBody>
                    <a:bodyPr/>
                    <a:lstStyle/>
                    <a:p>
                      <a:pPr algn="l">
                        <a:lnSpc>
                          <a:spcPts val="2879"/>
                        </a:lnSpc>
                        <a:defRPr/>
                      </a:pPr>
                      <a:r>
                        <a:rPr lang="en-US" sz="2400" b="1">
                          <a:solidFill>
                            <a:srgbClr val="07111E"/>
                          </a:solidFill>
                          <a:latin typeface="Calibri (MS) Bold"/>
                          <a:ea typeface="Calibri (MS) Bold"/>
                          <a:cs typeface="Calibri (MS) Bold"/>
                          <a:sym typeface="Calibri (MS) Bold"/>
                        </a:rPr>
                        <a:t>Attack Type</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solidFill>
                      <a:srgbClr val="FD9F0A"/>
                    </a:solidFill>
                  </a:tcPr>
                </a:tc>
                <a:tc>
                  <a:txBody>
                    <a:bodyPr/>
                    <a:lstStyle/>
                    <a:p>
                      <a:pPr algn="l">
                        <a:lnSpc>
                          <a:spcPts val="2879"/>
                        </a:lnSpc>
                        <a:defRPr/>
                      </a:pPr>
                      <a:r>
                        <a:rPr lang="en-US" sz="2400" b="1">
                          <a:solidFill>
                            <a:srgbClr val="07111E"/>
                          </a:solidFill>
                          <a:latin typeface="Calibri (MS) Bold"/>
                          <a:ea typeface="Calibri (MS) Bold"/>
                          <a:cs typeface="Calibri (MS) Bold"/>
                          <a:sym typeface="Calibri (MS) Bold"/>
                        </a:rPr>
                        <a:t>Purpose</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solidFill>
                      <a:srgbClr val="FD9F0A"/>
                    </a:solidFill>
                  </a:tcPr>
                </a:tc>
                <a:extLst>
                  <a:ext uri="{0D108BD9-81ED-4DB2-BD59-A6C34878D82A}">
                    <a16:rowId xmlns:a16="http://schemas.microsoft.com/office/drawing/2014/main" val="10000"/>
                  </a:ext>
                </a:extLst>
              </a:tr>
              <a:tr h="898243">
                <a:tc>
                  <a:txBody>
                    <a:bodyPr/>
                    <a:lstStyle/>
                    <a:p>
                      <a:pPr algn="l">
                        <a:lnSpc>
                          <a:spcPts val="2640"/>
                        </a:lnSpc>
                        <a:defRPr/>
                      </a:pPr>
                      <a:r>
                        <a:rPr lang="en-US" sz="2200">
                          <a:solidFill>
                            <a:srgbClr val="000000"/>
                          </a:solidFill>
                          <a:latin typeface="Calibri (MS)"/>
                          <a:ea typeface="Calibri (MS)"/>
                          <a:cs typeface="Calibri (MS)"/>
                          <a:sym typeface="Calibri (MS)"/>
                        </a:rPr>
                        <a:t>rubend18/ChatGPT-</a:t>
                      </a:r>
                      <a:r>
                        <a:rPr lang="en-US" sz="2200" b="1">
                          <a:solidFill>
                            <a:srgbClr val="000000"/>
                          </a:solidFill>
                          <a:latin typeface="Calibri (MS) Bold"/>
                          <a:ea typeface="Calibri (MS) Bold"/>
                          <a:cs typeface="Calibri (MS) Bold"/>
                          <a:sym typeface="Calibri (MS) Bold"/>
                        </a:rPr>
                        <a:t>Jailbreak-Prompts</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1,000+</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Jailbreak</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Role-playing, instruction override</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extLst>
                  <a:ext uri="{0D108BD9-81ED-4DB2-BD59-A6C34878D82A}">
                    <a16:rowId xmlns:a16="http://schemas.microsoft.com/office/drawing/2014/main" val="10001"/>
                  </a:ext>
                </a:extLst>
              </a:tr>
              <a:tr h="898243">
                <a:tc>
                  <a:txBody>
                    <a:bodyPr/>
                    <a:lstStyle/>
                    <a:p>
                      <a:pPr algn="l">
                        <a:lnSpc>
                          <a:spcPts val="2640"/>
                        </a:lnSpc>
                        <a:defRPr/>
                      </a:pPr>
                      <a:r>
                        <a:rPr lang="en-US" sz="2200">
                          <a:solidFill>
                            <a:srgbClr val="000000"/>
                          </a:solidFill>
                          <a:latin typeface="Calibri (MS)"/>
                          <a:ea typeface="Calibri (MS)"/>
                          <a:cs typeface="Calibri (MS)"/>
                          <a:sym typeface="Calibri (MS)"/>
                        </a:rPr>
                        <a:t>deepset/</a:t>
                      </a:r>
                      <a:r>
                        <a:rPr lang="en-US" sz="2200" b="1">
                          <a:solidFill>
                            <a:srgbClr val="000000"/>
                          </a:solidFill>
                          <a:latin typeface="Calibri (MS) Bold"/>
                          <a:ea typeface="Calibri (MS) Bold"/>
                          <a:cs typeface="Calibri (MS) Bold"/>
                          <a:sym typeface="Calibri (MS) Bold"/>
                        </a:rPr>
                        <a:t>prompt-injections</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500+</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Injection</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Hidden command injection</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extLst>
                  <a:ext uri="{0D108BD9-81ED-4DB2-BD59-A6C34878D82A}">
                    <a16:rowId xmlns:a16="http://schemas.microsoft.com/office/drawing/2014/main" val="10002"/>
                  </a:ext>
                </a:extLst>
              </a:tr>
              <a:tr h="898243">
                <a:tc>
                  <a:txBody>
                    <a:bodyPr/>
                    <a:lstStyle/>
                    <a:p>
                      <a:pPr algn="l">
                        <a:lnSpc>
                          <a:spcPts val="2640"/>
                        </a:lnSpc>
                        <a:defRPr/>
                      </a:pPr>
                      <a:r>
                        <a:rPr lang="en-US" sz="2200">
                          <a:solidFill>
                            <a:srgbClr val="000000"/>
                          </a:solidFill>
                          <a:latin typeface="Calibri (MS)"/>
                          <a:ea typeface="Calibri (MS)"/>
                          <a:cs typeface="Calibri (MS)"/>
                          <a:sym typeface="Calibri (MS)"/>
                        </a:rPr>
                        <a:t>LibrAI/</a:t>
                      </a:r>
                      <a:r>
                        <a:rPr lang="en-US" sz="2200" b="1">
                          <a:solidFill>
                            <a:srgbClr val="000000"/>
                          </a:solidFill>
                          <a:latin typeface="Calibri (MS) Bold"/>
                          <a:ea typeface="Calibri (MS) Bold"/>
                          <a:cs typeface="Calibri (MS) Bold"/>
                          <a:sym typeface="Calibri (MS) Bold"/>
                        </a:rPr>
                        <a:t>do-not-answer</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900+</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Harmful Content</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Questions requiring refusal</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extLst>
                  <a:ext uri="{0D108BD9-81ED-4DB2-BD59-A6C34878D82A}">
                    <a16:rowId xmlns:a16="http://schemas.microsoft.com/office/drawing/2014/main" val="10003"/>
                  </a:ext>
                </a:extLst>
              </a:tr>
              <a:tr h="898243">
                <a:tc>
                  <a:txBody>
                    <a:bodyPr/>
                    <a:lstStyle/>
                    <a:p>
                      <a:pPr algn="l">
                        <a:lnSpc>
                          <a:spcPts val="2640"/>
                        </a:lnSpc>
                        <a:defRPr/>
                      </a:pPr>
                      <a:r>
                        <a:rPr lang="en-US" sz="2200">
                          <a:solidFill>
                            <a:srgbClr val="000000"/>
                          </a:solidFill>
                          <a:latin typeface="Calibri (MS)"/>
                          <a:ea typeface="Calibri (MS)"/>
                          <a:cs typeface="Calibri (MS)"/>
                          <a:sym typeface="Calibri (MS)"/>
                        </a:rPr>
                        <a:t>Jayavibhav/</a:t>
                      </a:r>
                      <a:r>
                        <a:rPr lang="en-US" sz="2200" b="1">
                          <a:solidFill>
                            <a:srgbClr val="000000"/>
                          </a:solidFill>
                          <a:latin typeface="Calibri (MS) Bold"/>
                          <a:ea typeface="Calibri (MS) Bold"/>
                          <a:cs typeface="Calibri (MS) Bold"/>
                          <a:sym typeface="Calibri (MS) Bold"/>
                        </a:rPr>
                        <a:t>Prompt-Injection-Safety</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300+</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Injection</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tc>
                  <a:txBody>
                    <a:bodyPr/>
                    <a:lstStyle/>
                    <a:p>
                      <a:pPr algn="l">
                        <a:lnSpc>
                          <a:spcPts val="2640"/>
                        </a:lnSpc>
                        <a:defRPr/>
                      </a:pPr>
                      <a:r>
                        <a:rPr lang="en-US" sz="2200">
                          <a:solidFill>
                            <a:srgbClr val="000000"/>
                          </a:solidFill>
                          <a:latin typeface="Calibri (MS)"/>
                          <a:ea typeface="Calibri (MS)"/>
                          <a:cs typeface="Calibri (MS)"/>
                          <a:sym typeface="Calibri (MS)"/>
                        </a:rPr>
                        <a:t>Safety-focused injection tests</a:t>
                      </a:r>
                      <a:endParaRPr lang="en-US" sz="1100"/>
                    </a:p>
                  </a:txBody>
                  <a:tcPr marT="91440" marB="91440" anchor="ctr">
                    <a:lnL w="12700" cap="flat" cmpd="sng" algn="ctr">
                      <a:solidFill>
                        <a:srgbClr val="64748B"/>
                      </a:solidFill>
                      <a:prstDash val="solid"/>
                      <a:round/>
                      <a:headEnd type="none" w="med" len="med"/>
                      <a:tailEnd type="none" w="med" len="med"/>
                    </a:lnL>
                    <a:lnR w="12700" cap="flat" cmpd="sng" algn="ctr">
                      <a:solidFill>
                        <a:srgbClr val="64748B"/>
                      </a:solidFill>
                      <a:prstDash val="solid"/>
                      <a:round/>
                      <a:headEnd type="none" w="med" len="med"/>
                      <a:tailEnd type="none" w="med" len="med"/>
                    </a:lnR>
                    <a:lnT w="12700" cap="flat" cmpd="sng" algn="ctr">
                      <a:solidFill>
                        <a:srgbClr val="64748B"/>
                      </a:solidFill>
                      <a:prstDash val="solid"/>
                      <a:round/>
                      <a:headEnd type="none" w="med" len="med"/>
                      <a:tailEnd type="none" w="med" len="med"/>
                    </a:lnT>
                    <a:lnB w="12700" cap="flat" cmpd="sng" algn="ctr">
                      <a:solidFill>
                        <a:srgbClr val="64748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9" name="Group 9"/>
          <p:cNvGrpSpPr/>
          <p:nvPr/>
        </p:nvGrpSpPr>
        <p:grpSpPr>
          <a:xfrm>
            <a:off x="2943999" y="7071012"/>
            <a:ext cx="13480833" cy="1881566"/>
            <a:chOff x="0" y="0"/>
            <a:chExt cx="18676310" cy="2606716"/>
          </a:xfrm>
        </p:grpSpPr>
        <p:sp>
          <p:nvSpPr>
            <p:cNvPr id="10" name="Freeform 10"/>
            <p:cNvSpPr/>
            <p:nvPr/>
          </p:nvSpPr>
          <p:spPr>
            <a:xfrm>
              <a:off x="0" y="0"/>
              <a:ext cx="18676310" cy="2606716"/>
            </a:xfrm>
            <a:custGeom>
              <a:avLst/>
              <a:gdLst/>
              <a:ahLst/>
              <a:cxnLst/>
              <a:rect l="l" t="t" r="r" b="b"/>
              <a:pathLst>
                <a:path w="18676310" h="2606716">
                  <a:moveTo>
                    <a:pt x="0" y="0"/>
                  </a:moveTo>
                  <a:lnTo>
                    <a:pt x="18676310" y="0"/>
                  </a:lnTo>
                  <a:lnTo>
                    <a:pt x="18676310" y="2606716"/>
                  </a:lnTo>
                  <a:lnTo>
                    <a:pt x="0" y="2606716"/>
                  </a:lnTo>
                  <a:close/>
                </a:path>
              </a:pathLst>
            </a:custGeom>
            <a:solidFill>
              <a:srgbClr val="F5F7FA"/>
            </a:solidFill>
          </p:spPr>
        </p:sp>
      </p:grpSp>
      <p:grpSp>
        <p:nvGrpSpPr>
          <p:cNvPr id="11" name="Group 11"/>
          <p:cNvGrpSpPr/>
          <p:nvPr/>
        </p:nvGrpSpPr>
        <p:grpSpPr>
          <a:xfrm>
            <a:off x="5736309" y="7291393"/>
            <a:ext cx="7163135" cy="720403"/>
            <a:chOff x="0" y="0"/>
            <a:chExt cx="9550846" cy="960537"/>
          </a:xfrm>
        </p:grpSpPr>
        <p:sp>
          <p:nvSpPr>
            <p:cNvPr id="12" name="Freeform 12"/>
            <p:cNvSpPr/>
            <p:nvPr/>
          </p:nvSpPr>
          <p:spPr>
            <a:xfrm>
              <a:off x="0" y="0"/>
              <a:ext cx="9550846" cy="960537"/>
            </a:xfrm>
            <a:custGeom>
              <a:avLst/>
              <a:gdLst/>
              <a:ahLst/>
              <a:cxnLst/>
              <a:rect l="l" t="t" r="r" b="b"/>
              <a:pathLst>
                <a:path w="9550846" h="960537">
                  <a:moveTo>
                    <a:pt x="0" y="0"/>
                  </a:moveTo>
                  <a:lnTo>
                    <a:pt x="9550846" y="0"/>
                  </a:lnTo>
                  <a:lnTo>
                    <a:pt x="9550846" y="960537"/>
                  </a:lnTo>
                  <a:lnTo>
                    <a:pt x="0" y="960537"/>
                  </a:lnTo>
                  <a:close/>
                </a:path>
              </a:pathLst>
            </a:custGeom>
            <a:blipFill>
              <a:blip r:embed="rId3">
                <a:alphaModFix amt="0"/>
              </a:blip>
              <a:stretch>
                <a:fillRect t="-387314" r="-119564" b="-363472"/>
              </a:stretch>
            </a:blipFill>
          </p:spPr>
        </p:sp>
        <p:sp>
          <p:nvSpPr>
            <p:cNvPr id="13" name="TextBox 13"/>
            <p:cNvSpPr txBox="1"/>
            <p:nvPr/>
          </p:nvSpPr>
          <p:spPr>
            <a:xfrm>
              <a:off x="0" y="-66675"/>
              <a:ext cx="9550846" cy="1027212"/>
            </a:xfrm>
            <a:prstGeom prst="rect">
              <a:avLst/>
            </a:prstGeom>
          </p:spPr>
          <p:txBody>
            <a:bodyPr lIns="0" tIns="0" rIns="0" bIns="0" rtlCol="0" anchor="ctr"/>
            <a:lstStyle/>
            <a:p>
              <a:pPr algn="l">
                <a:lnSpc>
                  <a:spcPts val="4320"/>
                </a:lnSpc>
              </a:pPr>
              <a:r>
                <a:rPr lang="en-US" sz="3600" b="1">
                  <a:solidFill>
                    <a:srgbClr val="1E2761"/>
                  </a:solidFill>
                  <a:latin typeface="Calibri (MS) Bold"/>
                  <a:ea typeface="Calibri (MS) Bold"/>
                  <a:cs typeface="Calibri (MS) Bold"/>
                  <a:sym typeface="Calibri (MS) Bold"/>
                </a:rPr>
                <a:t>Base Model: Mistral-7B-Instruct-v0.2</a:t>
              </a:r>
            </a:p>
          </p:txBody>
        </p:sp>
      </p:grpSp>
      <p:grpSp>
        <p:nvGrpSpPr>
          <p:cNvPr id="14" name="Group 14"/>
          <p:cNvGrpSpPr/>
          <p:nvPr/>
        </p:nvGrpSpPr>
        <p:grpSpPr>
          <a:xfrm>
            <a:off x="3339447" y="7940715"/>
            <a:ext cx="13085385" cy="978535"/>
            <a:chOff x="0" y="0"/>
            <a:chExt cx="17447180" cy="1304713"/>
          </a:xfrm>
        </p:grpSpPr>
        <p:sp>
          <p:nvSpPr>
            <p:cNvPr id="15" name="Freeform 15"/>
            <p:cNvSpPr/>
            <p:nvPr/>
          </p:nvSpPr>
          <p:spPr>
            <a:xfrm>
              <a:off x="0" y="0"/>
              <a:ext cx="17447180" cy="1304713"/>
            </a:xfrm>
            <a:custGeom>
              <a:avLst/>
              <a:gdLst/>
              <a:ahLst/>
              <a:cxnLst/>
              <a:rect l="l" t="t" r="r" b="b"/>
              <a:pathLst>
                <a:path w="17447180" h="1304713">
                  <a:moveTo>
                    <a:pt x="0" y="0"/>
                  </a:moveTo>
                  <a:lnTo>
                    <a:pt x="17447180" y="0"/>
                  </a:lnTo>
                  <a:lnTo>
                    <a:pt x="17447180" y="1304713"/>
                  </a:lnTo>
                  <a:lnTo>
                    <a:pt x="0" y="1304713"/>
                  </a:lnTo>
                  <a:close/>
                </a:path>
              </a:pathLst>
            </a:custGeom>
            <a:blipFill>
              <a:blip r:embed="rId3">
                <a:alphaModFix amt="0"/>
              </a:blip>
              <a:stretch>
                <a:fillRect t="-247764" r="-20192" b="-278588"/>
              </a:stretch>
            </a:blipFill>
          </p:spPr>
        </p:sp>
        <p:sp>
          <p:nvSpPr>
            <p:cNvPr id="16" name="TextBox 16"/>
            <p:cNvSpPr txBox="1"/>
            <p:nvPr/>
          </p:nvSpPr>
          <p:spPr>
            <a:xfrm>
              <a:off x="0" y="-38100"/>
              <a:ext cx="17447180" cy="1342813"/>
            </a:xfrm>
            <a:prstGeom prst="rect">
              <a:avLst/>
            </a:prstGeom>
          </p:spPr>
          <p:txBody>
            <a:bodyPr lIns="0" tIns="0" rIns="0" bIns="0" rtlCol="0" anchor="ctr"/>
            <a:lstStyle/>
            <a:p>
              <a:pPr algn="l">
                <a:lnSpc>
                  <a:spcPts val="2879"/>
                </a:lnSpc>
              </a:pPr>
              <a:r>
                <a:rPr lang="en-US" sz="2400">
                  <a:solidFill>
                    <a:srgbClr val="2C3E50"/>
                  </a:solidFill>
                  <a:latin typeface="Calibri (MS)"/>
                  <a:ea typeface="Calibri (MS)"/>
                  <a:cs typeface="Calibri (MS)"/>
                  <a:sym typeface="Calibri (MS)"/>
                </a:rPr>
                <a:t>✓ Open-source &amp; reproducible                                                                                           ✓ 7Billion parameters </a:t>
              </a:r>
            </a:p>
          </p:txBody>
        </p:sp>
      </p:grpSp>
      <p:sp>
        <p:nvSpPr>
          <p:cNvPr id="17" name="Freeform 17"/>
          <p:cNvSpPr/>
          <p:nvPr/>
        </p:nvSpPr>
        <p:spPr>
          <a:xfrm>
            <a:off x="6362047" y="1242935"/>
            <a:ext cx="4699875" cy="1251342"/>
          </a:xfrm>
          <a:custGeom>
            <a:avLst/>
            <a:gdLst/>
            <a:ahLst/>
            <a:cxnLst/>
            <a:rect l="l" t="t" r="r" b="b"/>
            <a:pathLst>
              <a:path w="4699875" h="1251342">
                <a:moveTo>
                  <a:pt x="0" y="0"/>
                </a:moveTo>
                <a:lnTo>
                  <a:pt x="4699875" y="0"/>
                </a:lnTo>
                <a:lnTo>
                  <a:pt x="4699875" y="1251342"/>
                </a:lnTo>
                <a:lnTo>
                  <a:pt x="0" y="1251342"/>
                </a:lnTo>
                <a:lnTo>
                  <a:pt x="0" y="0"/>
                </a:lnTo>
                <a:close/>
              </a:path>
            </a:pathLst>
          </a:custGeom>
          <a:blipFill>
            <a:blip r:embed="rId4"/>
            <a:stretch>
              <a:fillRect/>
            </a:stretch>
          </a:blipFill>
        </p:spPr>
      </p:sp>
      <p:sp>
        <p:nvSpPr>
          <p:cNvPr id="18" name="TextBox 18"/>
          <p:cNvSpPr txBox="1"/>
          <p:nvPr/>
        </p:nvSpPr>
        <p:spPr>
          <a:xfrm>
            <a:off x="5803109" y="388860"/>
            <a:ext cx="5817751" cy="854075"/>
          </a:xfrm>
          <a:prstGeom prst="rect">
            <a:avLst/>
          </a:prstGeom>
        </p:spPr>
        <p:txBody>
          <a:bodyPr lIns="0" tIns="0" rIns="0" bIns="0" rtlCol="0" anchor="t">
            <a:spAutoFit/>
          </a:bodyPr>
          <a:lstStyle/>
          <a:p>
            <a:pPr algn="ctr">
              <a:lnSpc>
                <a:spcPts val="7000"/>
              </a:lnSpc>
              <a:spcBef>
                <a:spcPct val="0"/>
              </a:spcBef>
            </a:pPr>
            <a:r>
              <a:rPr lang="en-US" sz="5000" b="1">
                <a:solidFill>
                  <a:srgbClr val="542A8F"/>
                </a:solidFill>
                <a:latin typeface="Merriweather Bold"/>
                <a:ea typeface="Merriweather Bold"/>
                <a:cs typeface="Merriweather Bold"/>
                <a:sym typeface="Merriweather Bold"/>
              </a:rPr>
              <a:t>Datasets Overview</a:t>
            </a:r>
          </a:p>
        </p:txBody>
      </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
        <p:nvSpPr>
          <p:cNvPr id="20" name="TextBox 20"/>
          <p:cNvSpPr txBox="1"/>
          <p:nvPr/>
        </p:nvSpPr>
        <p:spPr>
          <a:xfrm>
            <a:off x="1393256" y="9210675"/>
            <a:ext cx="4988123"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Merriweather Bold"/>
                <a:ea typeface="Merriweather Bold"/>
                <a:cs typeface="Merriweather Bold"/>
                <a:sym typeface="Merriweather Bold"/>
              </a:rPr>
              <a:t>dataset merged shape: (51128, 6)</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851</Words>
  <Application>Microsoft Office PowerPoint</Application>
  <PresentationFormat>Personnalisé</PresentationFormat>
  <Paragraphs>287</Paragraphs>
  <Slides>29</Slides>
  <Notes>29</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29</vt:i4>
      </vt:variant>
    </vt:vector>
  </HeadingPairs>
  <TitlesOfParts>
    <vt:vector size="43" baseType="lpstr">
      <vt:lpstr>Open Sans Bold</vt:lpstr>
      <vt:lpstr>Times New Roman MT</vt:lpstr>
      <vt:lpstr>Calibri</vt:lpstr>
      <vt:lpstr>Body Grotesque Italics</vt:lpstr>
      <vt:lpstr>Merriweather Bold</vt:lpstr>
      <vt:lpstr>Open Sans</vt:lpstr>
      <vt:lpstr>Arial</vt:lpstr>
      <vt:lpstr>Calibri (MS)</vt:lpstr>
      <vt:lpstr>Roboto</vt:lpstr>
      <vt:lpstr>Calibri (MS) Bold</vt:lpstr>
      <vt:lpstr>Merriweather</vt:lpstr>
      <vt:lpstr>Times New Roman MT Bold</vt:lpstr>
      <vt:lpstr>Montserrat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 AI</dc:title>
  <cp:lastModifiedBy>Lenovo</cp:lastModifiedBy>
  <cp:revision>3</cp:revision>
  <dcterms:created xsi:type="dcterms:W3CDTF">2006-08-16T00:00:00Z</dcterms:created>
  <dcterms:modified xsi:type="dcterms:W3CDTF">2026-02-17T17:27:38Z</dcterms:modified>
  <dc:identifier>DAHBZZHlajw</dc:identifier>
</cp:coreProperties>
</file>